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382" r:id="rId2"/>
    <p:sldId id="385" r:id="rId3"/>
    <p:sldId id="386" r:id="rId4"/>
    <p:sldId id="384" r:id="rId5"/>
    <p:sldId id="396" r:id="rId6"/>
    <p:sldId id="333" r:id="rId7"/>
    <p:sldId id="388" r:id="rId8"/>
    <p:sldId id="352" r:id="rId9"/>
    <p:sldId id="394" r:id="rId10"/>
    <p:sldId id="389" r:id="rId11"/>
    <p:sldId id="392" r:id="rId12"/>
    <p:sldId id="375" r:id="rId13"/>
    <p:sldId id="261" r:id="rId14"/>
    <p:sldId id="313" r:id="rId15"/>
    <p:sldId id="312" r:id="rId16"/>
    <p:sldId id="355" r:id="rId17"/>
    <p:sldId id="376" r:id="rId18"/>
    <p:sldId id="373" r:id="rId19"/>
    <p:sldId id="361" r:id="rId20"/>
    <p:sldId id="372" r:id="rId21"/>
    <p:sldId id="377" r:id="rId22"/>
    <p:sldId id="322" r:id="rId23"/>
    <p:sldId id="357" r:id="rId24"/>
    <p:sldId id="387" r:id="rId25"/>
    <p:sldId id="379" r:id="rId26"/>
    <p:sldId id="300" r:id="rId27"/>
    <p:sldId id="365" r:id="rId28"/>
  </p:sldIdLst>
  <p:sldSz cx="9144000" cy="6858000" type="screen4x3"/>
  <p:notesSz cx="6858000" cy="9144000"/>
  <p:defaultTextStyle>
    <a:defPPr>
      <a:defRPr lang="ja-JP"/>
    </a:defPPr>
    <a:lvl1pPr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49" userDrawn="1">
          <p15:clr>
            <a:srgbClr val="A4A3A4"/>
          </p15:clr>
        </p15:guide>
        <p15:guide id="3" orient="horz" pos="4319">
          <p15:clr>
            <a:srgbClr val="A4A3A4"/>
          </p15:clr>
        </p15:guide>
        <p15:guide id="4"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D1FB01-2F8D-793E-C178-7EAF36E67708}" name="Wa-Shokuiku TFT" initials="WT" userId="yqer79+F1Nqb3frP30qyfArlVTSejzPAZeAqw9Fcthk=" providerId="None"/>
  <p188:author id="{F46B7063-FFFD-CA8C-E526-1AE03DAA69F8}" name="Sanae Usui" initials="SU" userId="6fbf6abb7c5511b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DA082"/>
    <a:srgbClr val="44BD94"/>
    <a:srgbClr val="A0D8EF"/>
    <a:srgbClr val="FACD03"/>
    <a:srgbClr val="FFDA2A"/>
    <a:srgbClr val="E7E7E8"/>
    <a:srgbClr val="FBC3BB"/>
    <a:srgbClr val="FFB1E0"/>
    <a:srgbClr val="FFE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27"/>
    <p:restoredTop sz="90611"/>
  </p:normalViewPr>
  <p:slideViewPr>
    <p:cSldViewPr snapToGrid="0" snapToObjects="1">
      <p:cViewPr varScale="1">
        <p:scale>
          <a:sx n="100" d="100"/>
          <a:sy n="100" d="100"/>
        </p:scale>
        <p:origin x="2016" y="176"/>
      </p:cViewPr>
      <p:guideLst>
        <p:guide orient="horz" pos="1049"/>
        <p:guide orient="horz" pos="4319"/>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2338A96-E7D6-48C9-9968-914BECF859A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a:extLst>
              <a:ext uri="{FF2B5EF4-FFF2-40B4-BE49-F238E27FC236}">
                <a16:creationId xmlns:a16="http://schemas.microsoft.com/office/drawing/2014/main" id="{67165DB8-BF0F-4188-B38E-3CC902F72A55}"/>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2A05FE9D-7A41-4761-872D-0F2FFB547DED}" type="datetimeFigureOut">
              <a:rPr lang="ja-JP" altLang="es-MX"/>
              <a:pPr>
                <a:defRPr/>
              </a:pPr>
              <a:t>2023/9/16</a:t>
            </a:fld>
            <a:endParaRPr lang="ja-JP" altLang="en-US"/>
          </a:p>
        </p:txBody>
      </p:sp>
      <p:sp>
        <p:nvSpPr>
          <p:cNvPr id="4" name="スライド イメージ プレースホルダー 3">
            <a:extLst>
              <a:ext uri="{FF2B5EF4-FFF2-40B4-BE49-F238E27FC236}">
                <a16:creationId xmlns:a16="http://schemas.microsoft.com/office/drawing/2014/main" id="{211F503C-596B-48FF-ACE6-1D0139D12E2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E65C61A1-170F-4880-9CF3-5E02ED15D07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78E3F841-EE8C-40BE-89B0-30C3B383C8C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A616EBCC-967F-49A6-876F-675AE3FE167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2588E0E-687A-484C-A190-BD682A23A971}" type="slidenum">
              <a:rPr lang="ja-JP" altLang="en-US"/>
              <a:pPr>
                <a:defRPr/>
              </a:pPr>
              <a:t>‹#›</a:t>
            </a:fld>
            <a:endParaRPr lang="ja-JP" altLang="en-US"/>
          </a:p>
        </p:txBody>
      </p:sp>
    </p:spTree>
    <p:extLst>
      <p:ext uri="{BB962C8B-B14F-4D97-AF65-F5344CB8AC3E}">
        <p14:creationId xmlns:p14="http://schemas.microsoft.com/office/powerpoint/2010/main" val="29289420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eaLnBrk="0" fontAlgn="base" hangingPunct="0">
      <a:spcBef>
        <a:spcPct val="30000"/>
      </a:spcBef>
      <a:spcAft>
        <a:spcPct val="0"/>
      </a:spcAft>
      <a:defRPr kumimoji="1"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kumimoji="1"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kumimoji="1"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onfire.com/store/tablefor2"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secure.givelively.org/donate/table-for-two-usa/onigiri-action"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スライド イメージ プレースホルダー 1">
            <a:extLst>
              <a:ext uri="{FF2B5EF4-FFF2-40B4-BE49-F238E27FC236}">
                <a16:creationId xmlns:a16="http://schemas.microsoft.com/office/drawing/2014/main" id="{0650BC59-F168-46C5-91E7-F662D64A1E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ノート プレースホルダー 2">
            <a:extLst>
              <a:ext uri="{FF2B5EF4-FFF2-40B4-BE49-F238E27FC236}">
                <a16:creationId xmlns:a16="http://schemas.microsoft.com/office/drawing/2014/main" id="{685FBD3B-FB49-40EE-B024-757632B8A80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5363" name="スライド番号プレースホルダー 3">
            <a:extLst>
              <a:ext uri="{FF2B5EF4-FFF2-40B4-BE49-F238E27FC236}">
                <a16:creationId xmlns:a16="http://schemas.microsoft.com/office/drawing/2014/main" id="{CDD81956-8B5B-4947-B110-B6EB1B9D487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96EE7263-5DD3-4E4A-BD0D-49A8437D3211}" type="slidenum">
              <a:rPr lang="en-US" altLang="ja-JP"/>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come a long way since the dubbed </a:t>
            </a:r>
            <a:r>
              <a:rPr lang="en-US" dirty="0" err="1"/>
              <a:t>Pokemon</a:t>
            </a:r>
            <a:r>
              <a:rPr lang="en-US" dirty="0"/>
              <a:t> first aired in 1997. In order to localize in English </a:t>
            </a:r>
            <a:r>
              <a:rPr lang="en-US" dirty="0" err="1"/>
              <a:t>Pokemon</a:t>
            </a:r>
            <a:r>
              <a:rPr lang="en-US" dirty="0"/>
              <a:t> was dubbed and Onigiri was translated as onigiri as jelly donuts to adapt to the US audience. </a:t>
            </a:r>
          </a:p>
        </p:txBody>
      </p:sp>
      <p:sp>
        <p:nvSpPr>
          <p:cNvPr id="4" name="Slide Number Placeholder 3"/>
          <p:cNvSpPr>
            <a:spLocks noGrp="1"/>
          </p:cNvSpPr>
          <p:nvPr>
            <p:ph type="sldNum" sz="quarter" idx="5"/>
          </p:nvPr>
        </p:nvSpPr>
        <p:spPr/>
        <p:txBody>
          <a:bodyPr/>
          <a:lstStyle/>
          <a:p>
            <a:pPr>
              <a:defRPr/>
            </a:pPr>
            <a:fld id="{82588E0E-687A-484C-A190-BD682A23A971}" type="slidenum">
              <a:rPr lang="ja-JP" altLang="en-US" smtClean="0"/>
              <a:pPr>
                <a:defRPr/>
              </a:pPr>
              <a:t>10</a:t>
            </a:fld>
            <a:endParaRPr lang="ja-JP" altLang="en-US"/>
          </a:p>
        </p:txBody>
      </p:sp>
    </p:spTree>
    <p:extLst>
      <p:ext uri="{BB962C8B-B14F-4D97-AF65-F5344CB8AC3E}">
        <p14:creationId xmlns:p14="http://schemas.microsoft.com/office/powerpoint/2010/main" val="239256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972B98E6-3A99-4F0F-A0F0-47BCFC114D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B7CF4A29-458B-46EF-8DE2-F59D9BB6264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a:t>Onigiri is now being features in mainstream media: Boston Globe, NYTimes, CNN, WSJ—about Onigiri itself, recipes and also where to buy them in the US!</a:t>
            </a:r>
          </a:p>
          <a:p>
            <a:pPr eaLnBrk="1" hangingPunct="1">
              <a:spcBef>
                <a:spcPct val="0"/>
              </a:spcBef>
            </a:pPr>
            <a:endParaRPr lang="en-US" altLang="ja-JP" dirty="0"/>
          </a:p>
        </p:txBody>
      </p:sp>
      <p:sp>
        <p:nvSpPr>
          <p:cNvPr id="52227" name="Slide Number Placeholder 3">
            <a:extLst>
              <a:ext uri="{FF2B5EF4-FFF2-40B4-BE49-F238E27FC236}">
                <a16:creationId xmlns:a16="http://schemas.microsoft.com/office/drawing/2014/main" id="{3CA79534-487C-4604-AE84-7C4DAB29B65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08795416-E704-456A-B682-F59D4A905962}" type="slidenum">
              <a:rPr lang="ja-JP" altLang="en-US"/>
              <a:pPr/>
              <a:t>11</a:t>
            </a:fld>
            <a:endParaRPr lang="ja-JP" altLang="en-US"/>
          </a:p>
        </p:txBody>
      </p:sp>
    </p:spTree>
    <p:extLst>
      <p:ext uri="{BB962C8B-B14F-4D97-AF65-F5344CB8AC3E}">
        <p14:creationId xmlns:p14="http://schemas.microsoft.com/office/powerpoint/2010/main" val="1483111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E8FC9AEF-7A3B-4538-B944-5418F0CF3E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7F11B241-63AB-47FD-8441-51A2841D3A4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Rice balls are also an important comfort food, a symbol of love &amp; care, in Japan. Like a plate of warm chocolate chip cookies or a bowl of chicken soup, rice balls remind one of home and feel cozy. </a:t>
            </a:r>
            <a:endParaRPr lang="en-US" altLang="ja-JP">
              <a:solidFill>
                <a:srgbClr val="000000"/>
              </a:solidFill>
            </a:endParaRPr>
          </a:p>
          <a:p>
            <a:pPr eaLnBrk="1" hangingPunct="1">
              <a:spcBef>
                <a:spcPct val="0"/>
              </a:spcBef>
            </a:pPr>
            <a:endParaRPr lang="en-US" altLang="ja-JP">
              <a:solidFill>
                <a:srgbClr val="000000"/>
              </a:solidFill>
            </a:endParaRPr>
          </a:p>
          <a:p>
            <a:pPr eaLnBrk="1" hangingPunct="1">
              <a:spcBef>
                <a:spcPct val="0"/>
              </a:spcBef>
            </a:pPr>
            <a:r>
              <a:rPr lang="en-US" altLang="ja-JP">
                <a:solidFill>
                  <a:srgbClr val="000000"/>
                </a:solidFill>
              </a:rPr>
              <a:t>As an NPO with roots in Japan, TFT features Onigiri to </a:t>
            </a:r>
            <a:r>
              <a:rPr lang="en-US" altLang="ja-JP"/>
              <a:t>celebrate rice, one of the major Japanese agricultural products, and showcases the Japanese tradition of making onigiri for loved ones. </a:t>
            </a:r>
          </a:p>
          <a:p>
            <a:pPr eaLnBrk="1" hangingPunct="1">
              <a:spcBef>
                <a:spcPct val="0"/>
              </a:spcBef>
            </a:pPr>
            <a:endParaRPr lang="en-US" altLang="ja-JP"/>
          </a:p>
          <a:p>
            <a:pPr eaLnBrk="1" hangingPunct="1">
              <a:spcBef>
                <a:spcPct val="0"/>
              </a:spcBef>
            </a:pPr>
            <a:endParaRPr lang="en-US" altLang="ja-JP"/>
          </a:p>
        </p:txBody>
      </p:sp>
      <p:sp>
        <p:nvSpPr>
          <p:cNvPr id="29699" name="Slide Number Placeholder 3">
            <a:extLst>
              <a:ext uri="{FF2B5EF4-FFF2-40B4-BE49-F238E27FC236}">
                <a16:creationId xmlns:a16="http://schemas.microsoft.com/office/drawing/2014/main" id="{D2FE21C7-70C8-404B-AEA6-C2EAF525E1A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BE3E29D3-F774-4C06-9EFE-CF8A7386557C}" type="slidenum">
              <a:rPr lang="ja-JP" altLang="en-US"/>
              <a:pPr/>
              <a:t>12</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D5B41-FA03-E343-9B07-6601123074A3}" type="slidenum">
              <a:rPr lang="en-US" smtClean="0"/>
              <a:t>13</a:t>
            </a:fld>
            <a:endParaRPr lang="en-US"/>
          </a:p>
        </p:txBody>
      </p:sp>
    </p:spTree>
    <p:extLst>
      <p:ext uri="{BB962C8B-B14F-4D97-AF65-F5344CB8AC3E}">
        <p14:creationId xmlns:p14="http://schemas.microsoft.com/office/powerpoint/2010/main" val="1907322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D5B41-FA03-E343-9B07-6601123074A3}" type="slidenum">
              <a:rPr lang="en-US" smtClean="0"/>
              <a:t>14</a:t>
            </a:fld>
            <a:endParaRPr lang="en-US"/>
          </a:p>
        </p:txBody>
      </p:sp>
    </p:spTree>
    <p:extLst>
      <p:ext uri="{BB962C8B-B14F-4D97-AF65-F5344CB8AC3E}">
        <p14:creationId xmlns:p14="http://schemas.microsoft.com/office/powerpoint/2010/main" val="1705189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lang="en-US" altLang="ja-JP" sz="1200" kern="1200" dirty="0">
                <a:solidFill>
                  <a:schemeClr val="tx1"/>
                </a:solidFill>
                <a:effectLst/>
                <a:latin typeface="+mn-lt"/>
                <a:ea typeface="+mn-ea"/>
                <a:cs typeface="+mn-cs"/>
              </a:rPr>
              <a:t>Everyone waits to eat together. In the beginning of the meal you say:</a:t>
            </a:r>
          </a:p>
          <a:p>
            <a:pPr lvl="0"/>
            <a:r>
              <a:rPr lang="en-US" altLang="ja-JP" sz="1200" kern="1200" dirty="0" err="1">
                <a:solidFill>
                  <a:schemeClr val="tx1"/>
                </a:solidFill>
                <a:effectLst/>
                <a:latin typeface="+mn-lt"/>
                <a:ea typeface="+mn-ea"/>
                <a:cs typeface="+mn-cs"/>
              </a:rPr>
              <a:t>Itadakimasu</a:t>
            </a:r>
            <a:r>
              <a:rPr lang="en-US" altLang="ja-JP" sz="1200" kern="1200" dirty="0">
                <a:solidFill>
                  <a:schemeClr val="tx1"/>
                </a:solidFill>
                <a:effectLst/>
                <a:latin typeface="+mn-lt"/>
                <a:ea typeface="+mn-ea"/>
                <a:cs typeface="+mn-cs"/>
              </a:rPr>
              <a:t> – I receive (with respect).</a:t>
            </a:r>
            <a:r>
              <a:rPr lang="en-US" altLang="ja-JP" sz="1200" kern="1200" baseline="0" dirty="0">
                <a:solidFill>
                  <a:schemeClr val="tx1"/>
                </a:solidFill>
                <a:effectLst/>
                <a:latin typeface="+mn-lt"/>
                <a:ea typeface="+mn-ea"/>
                <a:cs typeface="+mn-cs"/>
              </a:rPr>
              <a:t>  </a:t>
            </a:r>
            <a:endParaRPr lang="en-US" altLang="ja-JP" sz="1200" kern="1200" dirty="0">
              <a:solidFill>
                <a:schemeClr val="tx1"/>
              </a:solidFill>
              <a:effectLst/>
              <a:latin typeface="+mn-lt"/>
              <a:ea typeface="+mn-ea"/>
              <a:cs typeface="+mn-cs"/>
            </a:endParaRPr>
          </a:p>
          <a:p>
            <a:pPr lvl="0"/>
            <a:r>
              <a:rPr lang="en-US" altLang="ja-JP" sz="1200" kern="1200" dirty="0">
                <a:solidFill>
                  <a:schemeClr val="tx1"/>
                </a:solidFill>
                <a:effectLst/>
                <a:latin typeface="+mn-lt"/>
                <a:ea typeface="+mn-ea"/>
                <a:cs typeface="+mn-cs"/>
              </a:rPr>
              <a:t>At the end of the meal: </a:t>
            </a:r>
            <a:r>
              <a:rPr lang="en-US" altLang="ja-JP" sz="1200" kern="1200" dirty="0" err="1">
                <a:solidFill>
                  <a:schemeClr val="tx1"/>
                </a:solidFill>
                <a:effectLst/>
                <a:latin typeface="+mn-lt"/>
                <a:ea typeface="+mn-ea"/>
                <a:cs typeface="+mn-cs"/>
              </a:rPr>
              <a:t>Gochisosama</a:t>
            </a:r>
            <a:r>
              <a:rPr lang="en-US" altLang="ja-JP" sz="1200" kern="1200" dirty="0">
                <a:solidFill>
                  <a:schemeClr val="tx1"/>
                </a:solidFill>
                <a:effectLst/>
                <a:latin typeface="+mn-lt"/>
                <a:ea typeface="+mn-ea"/>
                <a:cs typeface="+mn-cs"/>
              </a:rPr>
              <a:t> </a:t>
            </a:r>
            <a:r>
              <a:rPr lang="en-US" altLang="ja-JP" sz="1200" kern="1200" dirty="0" err="1">
                <a:solidFill>
                  <a:schemeClr val="tx1"/>
                </a:solidFill>
                <a:effectLst/>
                <a:latin typeface="+mn-lt"/>
                <a:ea typeface="+mn-ea"/>
                <a:cs typeface="+mn-cs"/>
              </a:rPr>
              <a:t>deshita</a:t>
            </a:r>
            <a:r>
              <a:rPr lang="en-US" altLang="ja-JP" sz="1200" kern="1200" dirty="0">
                <a:solidFill>
                  <a:schemeClr val="tx1"/>
                </a:solidFill>
                <a:effectLst/>
                <a:latin typeface="+mn-lt"/>
                <a:ea typeface="+mn-ea"/>
                <a:cs typeface="+mn-cs"/>
              </a:rPr>
              <a:t> – I have received (with respect) </a:t>
            </a:r>
          </a:p>
          <a:p>
            <a:pPr lvl="0"/>
            <a:endParaRPr lang="en-US" altLang="ja-JP" sz="1200" kern="1200" dirty="0">
              <a:solidFill>
                <a:schemeClr val="tx1"/>
              </a:solidFill>
              <a:effectLst/>
              <a:latin typeface="+mn-lt"/>
              <a:ea typeface="+mn-ea"/>
              <a:cs typeface="+mn-cs"/>
            </a:endParaRPr>
          </a:p>
          <a:p>
            <a:r>
              <a:rPr lang="en-US" altLang="ja-JP" sz="1200" kern="1200" dirty="0">
                <a:solidFill>
                  <a:schemeClr val="tx1"/>
                </a:solidFill>
                <a:effectLst/>
                <a:latin typeface="+mn-lt"/>
                <a:ea typeface="+mn-ea"/>
                <a:cs typeface="+mn-cs"/>
              </a:rPr>
              <a:t>This is acknowledgement and gratitude to the</a:t>
            </a:r>
            <a:r>
              <a:rPr lang="en-US" altLang="ja-JP" sz="1200" kern="1200" baseline="0" dirty="0">
                <a:solidFill>
                  <a:schemeClr val="tx1"/>
                </a:solidFill>
                <a:effectLst/>
                <a:latin typeface="+mn-lt"/>
                <a:ea typeface="+mn-ea"/>
                <a:cs typeface="+mn-cs"/>
              </a:rPr>
              <a:t> </a:t>
            </a:r>
            <a:r>
              <a:rPr lang="en-US" altLang="ja-JP" sz="1200" kern="1200" dirty="0">
                <a:solidFill>
                  <a:schemeClr val="tx1"/>
                </a:solidFill>
                <a:effectLst/>
                <a:latin typeface="+mn-lt"/>
                <a:ea typeface="+mn-ea"/>
                <a:cs typeface="+mn-cs"/>
              </a:rPr>
              <a:t>person who has cooked the meal and the people who have grown the food.</a:t>
            </a:r>
            <a:r>
              <a:rPr lang="en-US" altLang="ja-JP" dirty="0">
                <a:effectLst/>
              </a:rPr>
              <a:t> </a:t>
            </a:r>
          </a:p>
          <a:p>
            <a:endParaRPr kumimoji="1" lang="en-US" altLang="ja-JP" dirty="0">
              <a:effectLst/>
            </a:endParaRPr>
          </a:p>
          <a:p>
            <a:r>
              <a:rPr kumimoji="1" lang="en-US" altLang="ja-JP" dirty="0">
                <a:effectLst/>
              </a:rPr>
              <a:t>Let’s say it together</a:t>
            </a:r>
            <a:r>
              <a:rPr kumimoji="1" lang="en-US" altLang="ja-JP" baseline="0" dirty="0">
                <a:effectLst/>
              </a:rPr>
              <a:t>.  “</a:t>
            </a:r>
            <a:r>
              <a:rPr kumimoji="1" lang="en-US" altLang="ja-JP" baseline="0" dirty="0" err="1">
                <a:effectLst/>
              </a:rPr>
              <a:t>Itadakimasu</a:t>
            </a:r>
            <a:r>
              <a:rPr kumimoji="1" lang="en-US" altLang="ja-JP" baseline="0" dirty="0">
                <a:effectLst/>
              </a:rPr>
              <a:t>!”  </a:t>
            </a:r>
          </a:p>
          <a:p>
            <a:endParaRPr kumimoji="1" lang="en-US" altLang="ja-JP" baseline="0" dirty="0">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FE5D5B41-FA03-E343-9B07-6601123074A3}" type="slidenum">
              <a:rPr lang="en-US" smtClean="0"/>
              <a:t>15</a:t>
            </a:fld>
            <a:endParaRPr lang="en-US"/>
          </a:p>
        </p:txBody>
      </p:sp>
    </p:spTree>
    <p:extLst>
      <p:ext uri="{BB962C8B-B14F-4D97-AF65-F5344CB8AC3E}">
        <p14:creationId xmlns:p14="http://schemas.microsoft.com/office/powerpoint/2010/main" val="2959590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E96DA7B-C915-4489-A843-1D5F6AEFDF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F954E470-8A95-424D-8DEA-D609462853D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a:t>There is need and food insecurity all around the world. The meals that are provided by the campaign go to children all around the world from countries in East Africa to parts of North America. </a:t>
            </a:r>
          </a:p>
        </p:txBody>
      </p:sp>
      <p:sp>
        <p:nvSpPr>
          <p:cNvPr id="35843" name="Slide Number Placeholder 3">
            <a:extLst>
              <a:ext uri="{FF2B5EF4-FFF2-40B4-BE49-F238E27FC236}">
                <a16:creationId xmlns:a16="http://schemas.microsoft.com/office/drawing/2014/main" id="{D35F7923-9AD3-41C7-A5CD-ED98C8E4C28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03FFE318-1997-4E3F-85F2-07E2944652CC}" type="slidenum">
              <a:rPr lang="ja-JP" altLang="en-US"/>
              <a:pPr/>
              <a:t>16</a:t>
            </a:fld>
            <a:endParaRPr lang="ja-JP" altLang="en-US"/>
          </a:p>
        </p:txBody>
      </p:sp>
    </p:spTree>
    <p:extLst>
      <p:ext uri="{BB962C8B-B14F-4D97-AF65-F5344CB8AC3E}">
        <p14:creationId xmlns:p14="http://schemas.microsoft.com/office/powerpoint/2010/main" val="1394807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5899CE4-EFB5-4C50-A9C3-B9D4F33B6B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67271E53-E1CB-4253-BD1D-1874D3FFC65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a:t>Nutritious school meals transform education &amp; the community in East Africa. Table for Two members regularly visit these communities to check the results.</a:t>
            </a:r>
          </a:p>
        </p:txBody>
      </p:sp>
      <p:sp>
        <p:nvSpPr>
          <p:cNvPr id="41987" name="Slide Number Placeholder 3">
            <a:extLst>
              <a:ext uri="{FF2B5EF4-FFF2-40B4-BE49-F238E27FC236}">
                <a16:creationId xmlns:a16="http://schemas.microsoft.com/office/drawing/2014/main" id="{C2AFB6ED-25B4-44FA-B166-F37C0ADD7DA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51181F04-500F-4B97-8A90-E4549FB2E27A}" type="slidenum">
              <a:rPr lang="ja-JP" altLang="en-US"/>
              <a:pPr/>
              <a:t>17</a:t>
            </a:fld>
            <a:endParaRPr lang="ja-JP" altLang="en-US"/>
          </a:p>
        </p:txBody>
      </p:sp>
    </p:spTree>
    <p:extLst>
      <p:ext uri="{BB962C8B-B14F-4D97-AF65-F5344CB8AC3E}">
        <p14:creationId xmlns:p14="http://schemas.microsoft.com/office/powerpoint/2010/main" val="3091776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9AA95A40-ACA1-48D9-9467-AFC9CF29B5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29B31D14-E663-468F-9B12-B1D4F73C11A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a:t>In North America (NY, DC, LA, New Jersey, Houston), we support to provide healthier school lunches in the US with fresh vegetables and fruits.</a:t>
            </a:r>
          </a:p>
        </p:txBody>
      </p:sp>
      <p:sp>
        <p:nvSpPr>
          <p:cNvPr id="37891" name="Slide Number Placeholder 3">
            <a:extLst>
              <a:ext uri="{FF2B5EF4-FFF2-40B4-BE49-F238E27FC236}">
                <a16:creationId xmlns:a16="http://schemas.microsoft.com/office/drawing/2014/main" id="{E5F2A002-CEBC-4F24-9930-44963B8D357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31AB63A2-8C55-4413-A785-C2612E252904}" type="slidenum">
              <a:rPr lang="ja-JP" altLang="en-US"/>
              <a:pPr/>
              <a:t>18</a:t>
            </a:fld>
            <a:endParaRPr lang="ja-JP" altLang="en-US"/>
          </a:p>
        </p:txBody>
      </p:sp>
    </p:spTree>
    <p:extLst>
      <p:ext uri="{BB962C8B-B14F-4D97-AF65-F5344CB8AC3E}">
        <p14:creationId xmlns:p14="http://schemas.microsoft.com/office/powerpoint/2010/main" val="3524806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E5C5742D-552E-46CD-A41B-4C35D4EE1A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C71E01FE-49BB-459B-B210-9BECE7ADD31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Being fed a warm meal has far reaching impacts. Thanks to receiving nutrition, the attendance rate (Click!) increased to 97% and graduation rate (Click!) increased to 100%. </a:t>
            </a:r>
          </a:p>
        </p:txBody>
      </p:sp>
      <p:sp>
        <p:nvSpPr>
          <p:cNvPr id="50179" name="Slide Number Placeholder 3">
            <a:extLst>
              <a:ext uri="{FF2B5EF4-FFF2-40B4-BE49-F238E27FC236}">
                <a16:creationId xmlns:a16="http://schemas.microsoft.com/office/drawing/2014/main" id="{EF828470-BE7D-434D-AEF4-858AFAB9590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04192115-F53C-4F7D-AA7E-2B825E82C372}" type="slidenum">
              <a:rPr lang="ja-JP" altLang="en-US"/>
              <a:pPr/>
              <a:t>19</a:t>
            </a:fld>
            <a:endParaRPr lang="ja-JP" altLang="en-US"/>
          </a:p>
        </p:txBody>
      </p:sp>
    </p:spTree>
    <p:extLst>
      <p:ext uri="{BB962C8B-B14F-4D97-AF65-F5344CB8AC3E}">
        <p14:creationId xmlns:p14="http://schemas.microsoft.com/office/powerpoint/2010/main" val="284495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5FD1FB31-F8B2-4E84-A774-7445BC80CD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7259E1E1-4E0D-483D-9D6D-78A8E4301A7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ja-JP" dirty="0">
                <a:solidFill>
                  <a:srgbClr val="CD0202"/>
                </a:solidFill>
                <a:latin typeface="Futura Medium" charset="0"/>
              </a:rPr>
              <a:t>World population is 7 billion and (Click) 1 billion people are hungry.</a:t>
            </a:r>
            <a:r>
              <a:rPr lang="ja-JP" altLang="en-US"/>
              <a:t> </a:t>
            </a:r>
            <a:r>
              <a:rPr lang="en-US" altLang="ja-JP" dirty="0">
                <a:solidFill>
                  <a:srgbClr val="000000"/>
                </a:solidFill>
              </a:rPr>
              <a:t>While 1 billion are hungry, (Click) 2 billion suffer from obesity, diabetes, and other and other health related issues related to unhealthy eating </a:t>
            </a:r>
            <a:r>
              <a:rPr lang="en-US" altLang="ja-JP" dirty="0"/>
              <a:t>This global food imbalance is not just in other countries, but is also happening here in the US. </a:t>
            </a:r>
          </a:p>
        </p:txBody>
      </p:sp>
      <p:sp>
        <p:nvSpPr>
          <p:cNvPr id="17411" name="Slide Number Placeholder 3">
            <a:extLst>
              <a:ext uri="{FF2B5EF4-FFF2-40B4-BE49-F238E27FC236}">
                <a16:creationId xmlns:a16="http://schemas.microsoft.com/office/drawing/2014/main" id="{155005E7-2251-41FC-98CA-ED6E30CFCA98}"/>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5CE47CA4-8C17-432C-909E-CE11CEBDB623}" type="slidenum">
              <a:rPr lang="en-US" altLang="ja-JP"/>
              <a:pPr/>
              <a:t>2</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5A9F48D4-92B3-408D-8E5D-FAC60E3CA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16FCA449-21B3-45B3-A885-C4843448BD7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We welcome any photo that includes an image related to onigiri. This means it is totally fine to post scenes making onigiri, eating onigiri, dressing as onigiri, doing an onigiri pose or making onigiri hand signs, and creating onigiri from materials like paper, wood, yarn, cloth, colored pencils, etc. Unfortunately, video is not counted as a valid post, but any photos includes all types of onigiri are counted. And you can upload as many photos as you want. Be creative and enjoy ONIGIRI ACTION!</a:t>
            </a:r>
          </a:p>
        </p:txBody>
      </p:sp>
      <p:sp>
        <p:nvSpPr>
          <p:cNvPr id="33795" name="Slide Number Placeholder 3">
            <a:extLst>
              <a:ext uri="{FF2B5EF4-FFF2-40B4-BE49-F238E27FC236}">
                <a16:creationId xmlns:a16="http://schemas.microsoft.com/office/drawing/2014/main" id="{1978CD79-DF21-4B2A-93DB-31C239505C2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7BCABDD2-3B09-4E42-8AF0-6078B5FA30D6}" type="slidenum">
              <a:rPr lang="ja-JP" altLang="en-US"/>
              <a:pPr/>
              <a:t>21</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C13EF119-0A3B-49A4-B8C1-70B8E0715A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57CE33FA-02F6-43A8-9B29-E6B0D2180FD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This map shows the countries from which photos were contributed. Every year, people from all around the United States participate in our campaign from school children in New Jersey to Ambassador Sasae to Uganda. Some people get creative and even dress-up as an onigiri! Any form of onigiri counts – from a rice ball you make yourself to a picture of an onigiri that you draw. It is easy to participate!</a:t>
            </a:r>
          </a:p>
          <a:p>
            <a:pPr eaLnBrk="1" hangingPunct="1">
              <a:spcBef>
                <a:spcPct val="0"/>
              </a:spcBef>
            </a:pPr>
            <a:endParaRPr lang="en-US" altLang="ja-JP"/>
          </a:p>
        </p:txBody>
      </p:sp>
      <p:sp>
        <p:nvSpPr>
          <p:cNvPr id="25603" name="Slide Number Placeholder 3">
            <a:extLst>
              <a:ext uri="{FF2B5EF4-FFF2-40B4-BE49-F238E27FC236}">
                <a16:creationId xmlns:a16="http://schemas.microsoft.com/office/drawing/2014/main" id="{335EF4B6-CCEB-4BD4-B8AE-9D19F6944F3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CDCA19F2-BB22-454C-879C-6DA8898C354B}" type="slidenum">
              <a:rPr lang="ja-JP" altLang="en-US"/>
              <a:pPr/>
              <a:t>22</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50537E9D-10F2-450D-A793-437AD28714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BB714E96-0D23-422F-9359-7D7D8E3E02E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The creativity of rice balls is amazing! Some are even shaped into characters like Minnie Mouse. </a:t>
            </a:r>
          </a:p>
        </p:txBody>
      </p:sp>
      <p:sp>
        <p:nvSpPr>
          <p:cNvPr id="31747" name="Slide Number Placeholder 3">
            <a:extLst>
              <a:ext uri="{FF2B5EF4-FFF2-40B4-BE49-F238E27FC236}">
                <a16:creationId xmlns:a16="http://schemas.microsoft.com/office/drawing/2014/main" id="{F3956BE0-DB7A-41C6-88EC-BDC8088EF42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91E463E1-4B4E-4975-B39C-B6744A8BECE3}" type="slidenum">
              <a:rPr lang="ja-JP" altLang="en-US"/>
              <a:pPr/>
              <a:t>23</a:t>
            </a:fld>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5A9F48D4-92B3-408D-8E5D-FAC60E3CA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16FCA449-21B3-45B3-A885-C4843448BD7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lang="en-US" altLang="ja-JP" dirty="0"/>
          </a:p>
        </p:txBody>
      </p:sp>
      <p:sp>
        <p:nvSpPr>
          <p:cNvPr id="33795" name="Slide Number Placeholder 3">
            <a:extLst>
              <a:ext uri="{FF2B5EF4-FFF2-40B4-BE49-F238E27FC236}">
                <a16:creationId xmlns:a16="http://schemas.microsoft.com/office/drawing/2014/main" id="{1978CD79-DF21-4B2A-93DB-31C239505C2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7BCABDD2-3B09-4E42-8AF0-6078B5FA30D6}" type="slidenum">
              <a:rPr lang="ja-JP" altLang="en-US"/>
              <a:pPr/>
              <a:t>24</a:t>
            </a:fld>
            <a:endParaRPr lang="ja-JP" altLang="en-US"/>
          </a:p>
        </p:txBody>
      </p:sp>
    </p:spTree>
    <p:extLst>
      <p:ext uri="{BB962C8B-B14F-4D97-AF65-F5344CB8AC3E}">
        <p14:creationId xmlns:p14="http://schemas.microsoft.com/office/powerpoint/2010/main" val="1595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3FC367A6-BFA2-49A6-9DB1-0B247B06B1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1EF2B97B-38D8-4E09-A645-B503D39D5EB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MX" sz="2000" b="1">
                <a:latin typeface="Century Gothic" panose="020B0502020202020204" pitchFamily="34" charset="0"/>
                <a:ea typeface="ＭＳ Ｐゴシック" panose="020B0600070205080204" pitchFamily="34" charset="-128"/>
              </a:rPr>
              <a:t>Get ONIGIRI ACTION merch! Please visit </a:t>
            </a:r>
            <a:r>
              <a:rPr lang="en-GB" altLang="es-MX" sz="2000">
                <a:latin typeface="Century Gothic" panose="020B0502020202020204" pitchFamily="34" charset="0"/>
                <a:ea typeface="ＭＳ Ｐゴシック" panose="020B0600070205080204" pitchFamily="34" charset="-128"/>
                <a:hlinkClick r:id="rId3"/>
              </a:rPr>
              <a:t>https://www.bonfire.com/store/tablefor2</a:t>
            </a:r>
            <a:endParaRPr lang="en-US" altLang="es-MX" sz="2000">
              <a:latin typeface="Century Gothic" panose="020B0502020202020204" pitchFamily="34" charset="0"/>
              <a:ea typeface="ＭＳ Ｐゴシック" panose="020B0600070205080204" pitchFamily="34" charset="-128"/>
            </a:endParaRPr>
          </a:p>
          <a:p>
            <a:endParaRPr lang="en-GB" altLang="es-MX" b="1">
              <a:latin typeface="Century Gothic" panose="020B0502020202020204" pitchFamily="34" charset="0"/>
              <a:ea typeface="ＭＳ Ｐゴシック" panose="020B0600070205080204" pitchFamily="34" charset="-128"/>
            </a:endParaRPr>
          </a:p>
          <a:p>
            <a:r>
              <a:rPr lang="en-GB" altLang="es-MX" sz="1400" b="1">
                <a:latin typeface="Century Gothic" panose="020B0502020202020204" pitchFamily="34" charset="0"/>
                <a:ea typeface="ＭＳ Ｐゴシック" panose="020B0600070205080204" pitchFamily="34" charset="-128"/>
              </a:rPr>
              <a:t>Your T-shirt purchase* will provide 30 school meals to children in need!</a:t>
            </a:r>
            <a:endParaRPr lang="en-GB" altLang="es-MX" sz="1400">
              <a:latin typeface="Century Gothic" panose="020B0502020202020204" pitchFamily="34" charset="0"/>
              <a:ea typeface="ＭＳ Ｐゴシック" panose="020B0600070205080204" pitchFamily="34" charset="-128"/>
            </a:endParaRPr>
          </a:p>
          <a:p>
            <a:r>
              <a:rPr lang="en-GB" altLang="es-MX">
                <a:latin typeface="Century Gothic" panose="020B0502020202020204" pitchFamily="34" charset="0"/>
                <a:ea typeface="ＭＳ Ｐゴシック" panose="020B0600070205080204" pitchFamily="34" charset="-128"/>
              </a:rPr>
              <a:t>*All profits go to provide school meals to children in need. For example, when you purchase one item, 30 school meals will be provided, which means you can feed one child for a whole month.</a:t>
            </a:r>
          </a:p>
          <a:p>
            <a:endParaRPr lang="en-GB" altLang="es-MX">
              <a:latin typeface="Century Gothic" panose="020B0502020202020204" pitchFamily="34" charset="0"/>
              <a:ea typeface="ＭＳ Ｐゴシック" panose="020B0600070205080204" pitchFamily="34" charset="-128"/>
            </a:endParaRPr>
          </a:p>
          <a:p>
            <a:r>
              <a:rPr lang="en-US" altLang="es-MX" b="1">
                <a:latin typeface="Century Gothic" panose="020B0502020202020204" pitchFamily="34" charset="0"/>
                <a:ea typeface="ＭＳ Ｐゴシック" panose="020B0600070205080204" pitchFamily="34" charset="-128"/>
              </a:rPr>
              <a:t>We appreciate your donation! </a:t>
            </a:r>
            <a:r>
              <a:rPr lang="en-US" altLang="es-MX" sz="800">
                <a:latin typeface="Century Gothic" panose="020B0502020202020204" pitchFamily="34" charset="0"/>
                <a:ea typeface="ＭＳ Ｐゴシック" panose="020B0600070205080204" pitchFamily="34" charset="-128"/>
              </a:rPr>
              <a:t>You can also support our cause directly by donating. Your 25 cents can provide a healthier school meal full of fresh fruits and vegetables to a student in the US or a healthy school meal to one student in Africa. </a:t>
            </a:r>
            <a:r>
              <a:rPr lang="en-GB" altLang="es-MX" sz="800">
                <a:latin typeface="Century Gothic" panose="020B0502020202020204" pitchFamily="34" charset="0"/>
                <a:ea typeface="ＭＳ Ｐゴシック" panose="020B0600070205080204" pitchFamily="34" charset="-128"/>
              </a:rPr>
              <a:t>Text </a:t>
            </a:r>
            <a:r>
              <a:rPr lang="en-GB" altLang="es-MX" sz="800" b="1">
                <a:latin typeface="Century Gothic" panose="020B0502020202020204" pitchFamily="34" charset="0"/>
                <a:ea typeface="ＭＳ Ｐゴシック" panose="020B0600070205080204" pitchFamily="34" charset="-128"/>
              </a:rPr>
              <a:t>ONIGIRI</a:t>
            </a:r>
            <a:r>
              <a:rPr lang="en-GB" altLang="es-MX" sz="800">
                <a:latin typeface="Century Gothic" panose="020B0502020202020204" pitchFamily="34" charset="0"/>
                <a:ea typeface="ＭＳ Ｐゴシック" panose="020B0600070205080204" pitchFamily="34" charset="-128"/>
              </a:rPr>
              <a:t> to 44-321 to get a donation link! </a:t>
            </a:r>
          </a:p>
          <a:p>
            <a:r>
              <a:rPr lang="en-GB" altLang="es-MX" sz="800">
                <a:ea typeface="ＭＳ Ｐゴシック" panose="020B0600070205080204" pitchFamily="34" charset="-128"/>
                <a:hlinkClick r:id="rId4"/>
              </a:rPr>
              <a:t>https://secure.givelively.org/donate/table-for-two-usa/onigiri-action</a:t>
            </a:r>
            <a:endParaRPr lang="en-GB" altLang="es-MX" sz="800">
              <a:ea typeface="ＭＳ Ｐゴシック" panose="020B0600070205080204" pitchFamily="34" charset="-128"/>
            </a:endParaRPr>
          </a:p>
          <a:p>
            <a:endParaRPr lang="en-US" altLang="es-MX" sz="800">
              <a:latin typeface="Century Gothic" panose="020B0502020202020204" pitchFamily="34" charset="0"/>
              <a:ea typeface="ＭＳ Ｐゴシック" panose="020B0600070205080204" pitchFamily="34" charset="-128"/>
            </a:endParaRPr>
          </a:p>
          <a:p>
            <a:endParaRPr lang="en-US" altLang="es-MX" sz="800">
              <a:latin typeface="Century Gothic" panose="020B0502020202020204" pitchFamily="34" charset="0"/>
              <a:ea typeface="ＭＳ Ｐゴシック" panose="020B0600070205080204" pitchFamily="34" charset="-128"/>
            </a:endParaRPr>
          </a:p>
          <a:p>
            <a:endParaRPr lang="en-US" altLang="es-MX" sz="500">
              <a:latin typeface="Century Gothic" panose="020B0502020202020204" pitchFamily="34" charset="0"/>
              <a:ea typeface="ＭＳ Ｐゴシック" panose="020B0600070205080204" pitchFamily="34" charset="-128"/>
            </a:endParaRPr>
          </a:p>
          <a:p>
            <a:endParaRPr lang="en-GB" altLang="es-MX">
              <a:latin typeface="Century Gothic" panose="020B0502020202020204" pitchFamily="34" charset="0"/>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D3D9D6CF-C2DF-4DFD-A4D7-F63EA9696B3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7A1B92E6-4566-4E8E-93B3-B9AD5631C8E3}" type="slidenum">
              <a:rPr lang="ja-JP" altLang="en-US"/>
              <a:pPr/>
              <a:t>25</a:t>
            </a:fld>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kern="1200" dirty="0">
                <a:solidFill>
                  <a:schemeClr val="tx1"/>
                </a:solidFill>
                <a:effectLst/>
                <a:latin typeface="+mn-lt"/>
                <a:ea typeface="+mn-ea"/>
                <a:cs typeface="+mn-cs"/>
              </a:rPr>
              <a:t>At the end of a meal you put down your chopsticks and say </a:t>
            </a:r>
            <a:r>
              <a:rPr lang="en-US" altLang="ja-JP" sz="1200" kern="1200" dirty="0" err="1">
                <a:solidFill>
                  <a:schemeClr val="tx1"/>
                </a:solidFill>
                <a:effectLst/>
                <a:latin typeface="+mn-lt"/>
                <a:ea typeface="+mn-ea"/>
                <a:cs typeface="+mn-cs"/>
              </a:rPr>
              <a:t>gochisosamdeshita</a:t>
            </a:r>
            <a:r>
              <a:rPr lang="en-US" altLang="ja-JP" sz="1200" kern="1200" dirty="0">
                <a:solidFill>
                  <a:schemeClr val="tx1"/>
                </a:solidFill>
                <a:effectLst/>
                <a:latin typeface="+mn-lt"/>
                <a:ea typeface="+mn-ea"/>
                <a:cs typeface="+mn-cs"/>
              </a:rPr>
              <a:t>. It means you have received your food and you are showing appreciation for the person who made the meal as well as those who grew the food. </a:t>
            </a: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Let’s say it together</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Gochiso-sama</a:t>
            </a:r>
            <a:r>
              <a:rPr kumimoji="1" lang="en-US" altLang="ja-JP" sz="1200" kern="1200" baseline="0" dirty="0">
                <a:solidFill>
                  <a:schemeClr val="tx1"/>
                </a:solidFill>
                <a:effectLst/>
                <a:latin typeface="+mn-lt"/>
                <a:ea typeface="+mn-ea"/>
                <a:cs typeface="+mn-cs"/>
              </a:rPr>
              <a:t> </a:t>
            </a:r>
            <a:r>
              <a:rPr kumimoji="1" lang="en-US" altLang="ja-JP" sz="1200" kern="1200" baseline="0" dirty="0" err="1">
                <a:solidFill>
                  <a:schemeClr val="tx1"/>
                </a:solidFill>
                <a:effectLst/>
                <a:latin typeface="+mn-lt"/>
                <a:ea typeface="+mn-ea"/>
                <a:cs typeface="+mn-cs"/>
              </a:rPr>
              <a:t>deshita</a:t>
            </a:r>
            <a:r>
              <a:rPr kumimoji="1" lang="en-US" altLang="ja-JP" sz="1200" kern="1200" baseline="0" dirty="0">
                <a:solidFill>
                  <a:schemeClr val="tx1"/>
                </a:solidFill>
                <a:effectLst/>
                <a:latin typeface="+mn-lt"/>
                <a:ea typeface="+mn-ea"/>
                <a:cs typeface="+mn-cs"/>
              </a:rPr>
              <a:t>!”</a:t>
            </a:r>
          </a:p>
          <a:p>
            <a:endParaRPr kumimoji="1" lang="en-US" altLang="ja-JP" sz="1200" kern="1200" baseline="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FE5D5B41-FA03-E343-9B07-6601123074A3}" type="slidenum">
              <a:rPr lang="en-US" smtClean="0"/>
              <a:t>26</a:t>
            </a:fld>
            <a:endParaRPr lang="en-US"/>
          </a:p>
        </p:txBody>
      </p:sp>
    </p:spTree>
    <p:extLst>
      <p:ext uri="{BB962C8B-B14F-4D97-AF65-F5344CB8AC3E}">
        <p14:creationId xmlns:p14="http://schemas.microsoft.com/office/powerpoint/2010/main" val="3012432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ー 1">
            <a:extLst>
              <a:ext uri="{FF2B5EF4-FFF2-40B4-BE49-F238E27FC236}">
                <a16:creationId xmlns:a16="http://schemas.microsoft.com/office/drawing/2014/main" id="{FFDCD240-1981-4AF5-BBD1-EBD962F291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0" name="ノート プレースホルダー 2">
            <a:extLst>
              <a:ext uri="{FF2B5EF4-FFF2-40B4-BE49-F238E27FC236}">
                <a16:creationId xmlns:a16="http://schemas.microsoft.com/office/drawing/2014/main" id="{94F8FE73-0B3B-4F25-A448-8EF8B4DE126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58371" name="スライド番号プレースホルダー 3">
            <a:extLst>
              <a:ext uri="{FF2B5EF4-FFF2-40B4-BE49-F238E27FC236}">
                <a16:creationId xmlns:a16="http://schemas.microsoft.com/office/drawing/2014/main" id="{BCDFB7BB-E708-4402-AF1A-504B6C0CB31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2A66A174-5053-4F8C-8BD3-7A92145E686F}" type="slidenum">
              <a:rPr lang="en-US" altLang="ja-JP"/>
              <a:pPr/>
              <a:t>27</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5FD1FB31-F8B2-4E84-A774-7445BC80CD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0" name="Notes Placeholder 2">
            <a:extLst>
              <a:ext uri="{FF2B5EF4-FFF2-40B4-BE49-F238E27FC236}">
                <a16:creationId xmlns:a16="http://schemas.microsoft.com/office/drawing/2014/main" id="{7259E1E1-4E0D-483D-9D6D-78A8E4301A7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tLang="ja-JP" dirty="0"/>
          </a:p>
        </p:txBody>
      </p:sp>
      <p:sp>
        <p:nvSpPr>
          <p:cNvPr id="17411" name="Slide Number Placeholder 3">
            <a:extLst>
              <a:ext uri="{FF2B5EF4-FFF2-40B4-BE49-F238E27FC236}">
                <a16:creationId xmlns:a16="http://schemas.microsoft.com/office/drawing/2014/main" id="{155005E7-2251-41FC-98CA-ED6E30CFCA98}"/>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5CE47CA4-8C17-432C-909E-CE11CEBDB623}" type="slidenum">
              <a:rPr lang="en-US" altLang="ja-JP"/>
              <a:pPr/>
              <a:t>3</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ja-JP" sz="1200" b="1" dirty="0">
                <a:latin typeface="Century Gothic" panose="020B0502020202020204" pitchFamily="34" charset="0"/>
                <a:cs typeface="Arial" panose="020B0604020202020204" pitchFamily="34" charset="0"/>
              </a:rPr>
              <a:t>World Food Day</a:t>
            </a:r>
            <a:r>
              <a:rPr lang="en-US" altLang="ja-JP" sz="1200" dirty="0">
                <a:latin typeface="Century Gothic" panose="020B0502020202020204" pitchFamily="34" charset="0"/>
                <a:cs typeface="Arial" panose="020B0604020202020204" pitchFamily="34" charset="0"/>
              </a:rPr>
              <a:t> is an international day celebrated every year around the world on 16 October in honor of the date of the founding of the Food and Agriculture Organization of the United Nations in 1945. The day is celebrated widely by many other organizations concerned with food security in over 150 countries.</a:t>
            </a:r>
            <a:endParaRPr lang="ja-JP" altLang="en-US" sz="1200">
              <a:latin typeface="Century Gothic" panose="020B0502020202020204" pitchFamily="34" charset="0"/>
              <a:cs typeface="Arial" panose="020B0604020202020204" pitchFamily="34" charset="0"/>
            </a:endParaRPr>
          </a:p>
          <a:p>
            <a:endParaRPr lang="en-JP" dirty="0"/>
          </a:p>
        </p:txBody>
      </p:sp>
      <p:sp>
        <p:nvSpPr>
          <p:cNvPr id="4" name="Slide Number Placeholder 3"/>
          <p:cNvSpPr>
            <a:spLocks noGrp="1"/>
          </p:cNvSpPr>
          <p:nvPr>
            <p:ph type="sldNum" sz="quarter" idx="5"/>
          </p:nvPr>
        </p:nvSpPr>
        <p:spPr/>
        <p:txBody>
          <a:bodyPr/>
          <a:lstStyle/>
          <a:p>
            <a:pPr>
              <a:defRPr/>
            </a:pPr>
            <a:fld id="{82588E0E-687A-484C-A190-BD682A23A971}" type="slidenum">
              <a:rPr lang="ja-JP" altLang="en-US" smtClean="0"/>
              <a:pPr>
                <a:defRPr/>
              </a:pPr>
              <a:t>4</a:t>
            </a:fld>
            <a:endParaRPr lang="ja-JP" altLang="en-US"/>
          </a:p>
        </p:txBody>
      </p:sp>
    </p:spTree>
    <p:extLst>
      <p:ext uri="{BB962C8B-B14F-4D97-AF65-F5344CB8AC3E}">
        <p14:creationId xmlns:p14="http://schemas.microsoft.com/office/powerpoint/2010/main" val="233605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D3812AE4-E181-4B30-9484-A8596E0571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82BF70C5-BC14-43FF-8FB1-B3EDFCDD634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dirty="0"/>
          </a:p>
        </p:txBody>
      </p:sp>
      <p:sp>
        <p:nvSpPr>
          <p:cNvPr id="21507" name="Slide Number Placeholder 3">
            <a:extLst>
              <a:ext uri="{FF2B5EF4-FFF2-40B4-BE49-F238E27FC236}">
                <a16:creationId xmlns:a16="http://schemas.microsoft.com/office/drawing/2014/main" id="{4D88AAA5-C2BD-4EA2-B2D4-53C1589CA3E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AE330ABB-35E8-43C9-A2D3-434A53FE6861}" type="slidenum">
              <a:rPr lang="ja-JP" altLang="en-US"/>
              <a:pPr/>
              <a:t>5</a:t>
            </a:fld>
            <a:endParaRPr lang="ja-JP" altLang="en-US"/>
          </a:p>
        </p:txBody>
      </p:sp>
    </p:spTree>
    <p:extLst>
      <p:ext uri="{BB962C8B-B14F-4D97-AF65-F5344CB8AC3E}">
        <p14:creationId xmlns:p14="http://schemas.microsoft.com/office/powerpoint/2010/main" val="2609861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D3812AE4-E181-4B30-9484-A8596E0571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82BF70C5-BC14-43FF-8FB1-B3EDFCDD634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Every year, TABLE FOR TWO launches the </a:t>
            </a:r>
            <a:r>
              <a:rPr lang="en-US" altLang="en-US">
                <a:ea typeface="ＭＳ Ｐゴシック" panose="020B0600070205080204" pitchFamily="34" charset="-128"/>
              </a:rPr>
              <a:t>”</a:t>
            </a:r>
            <a:r>
              <a:rPr lang="en-US" altLang="ja-JP"/>
              <a:t>Onigiri Action</a:t>
            </a:r>
            <a:r>
              <a:rPr lang="en-US" altLang="en-US">
                <a:ea typeface="ＭＳ Ｐゴシック" panose="020B0600070205080204" pitchFamily="34" charset="-128"/>
              </a:rPr>
              <a:t>”</a:t>
            </a:r>
            <a:r>
              <a:rPr lang="en-US" altLang="ja-JP"/>
              <a:t> Campaign to celebrate World Food Day, which honors the date of the founding of the Food and Agriculture Organization of the United Nations in 1945. During the campaign, every photo of an onigiri posted to social media (or the campaign website) with #onigiriaction provides 5 meals to children in need in Africa, Southeast Asia, and North America. Even a simple action can have a big impact around the world! </a:t>
            </a:r>
          </a:p>
        </p:txBody>
      </p:sp>
      <p:sp>
        <p:nvSpPr>
          <p:cNvPr id="21507" name="Slide Number Placeholder 3">
            <a:extLst>
              <a:ext uri="{FF2B5EF4-FFF2-40B4-BE49-F238E27FC236}">
                <a16:creationId xmlns:a16="http://schemas.microsoft.com/office/drawing/2014/main" id="{4D88AAA5-C2BD-4EA2-B2D4-53C1589CA3E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AE330ABB-35E8-43C9-A2D3-434A53FE6861}" type="slidenum">
              <a:rPr lang="ja-JP" altLang="en-US"/>
              <a:pPr/>
              <a:t>6</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CBC81363-1D8D-4304-A76D-8B0C177BD7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8FBA409E-053E-49C7-BB87-15D5BAA2F4F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a:t>You don’t need to donate. Every photo you post, the partner organizations will donate 5 school meals. In 2019, around 300K photos of rice balls were posted just in 45 days from around the world. That means that thanks to the generous sponsorship of our partnering companies, over 1 million meals were given to children around the world. We hope to reach our goal of feeding more than 1 million meals to children around the world. </a:t>
            </a:r>
          </a:p>
        </p:txBody>
      </p:sp>
      <p:sp>
        <p:nvSpPr>
          <p:cNvPr id="23555" name="Slide Number Placeholder 3">
            <a:extLst>
              <a:ext uri="{FF2B5EF4-FFF2-40B4-BE49-F238E27FC236}">
                <a16:creationId xmlns:a16="http://schemas.microsoft.com/office/drawing/2014/main" id="{D6624C17-D3A7-4F3B-A95E-19C2043686E8}"/>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B723727C-8949-49C8-984B-7516080AA4BE}" type="slidenum">
              <a:rPr lang="ja-JP" altLang="en-US"/>
              <a:pPr/>
              <a:t>7</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787A53B-FEE9-4A7C-9E1B-2274700E3B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B46F9324-9F68-4CBC-849D-7B27F1587B9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a:solidFill>
                  <a:srgbClr val="000000"/>
                </a:solidFill>
              </a:rPr>
              <a:t>So what is onigiri? Check out the video!</a:t>
            </a:r>
          </a:p>
          <a:p>
            <a:pPr eaLnBrk="1" hangingPunct="1">
              <a:spcBef>
                <a:spcPct val="0"/>
              </a:spcBef>
            </a:pPr>
            <a:endParaRPr lang="en-US" altLang="ja-JP" dirty="0">
              <a:solidFill>
                <a:srgbClr val="000000"/>
              </a:solidFill>
            </a:endParaRPr>
          </a:p>
          <a:p>
            <a:pPr eaLnBrk="1" hangingPunct="1">
              <a:spcBef>
                <a:spcPct val="0"/>
              </a:spcBef>
            </a:pPr>
            <a:r>
              <a:rPr lang="en-US" altLang="ja-JP" dirty="0"/>
              <a:t>As you see in the video, onigiri (Japanese rice balls) are found everywhere in Japan. You can easily buy them premade in grocery stores or convenience stores. They are a quick easy meal, much like a sandwich in the United States, eaten for lunch, dinner, a snack – even breakfast! Fillings can include fish, veggies, herbs - truly whatever you like.</a:t>
            </a:r>
          </a:p>
        </p:txBody>
      </p:sp>
      <p:sp>
        <p:nvSpPr>
          <p:cNvPr id="27651" name="Slide Number Placeholder 3">
            <a:extLst>
              <a:ext uri="{FF2B5EF4-FFF2-40B4-BE49-F238E27FC236}">
                <a16:creationId xmlns:a16="http://schemas.microsoft.com/office/drawing/2014/main" id="{5AEDB558-C201-40D2-B7A6-0852F2889B2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fld id="{CAA97F4D-7B04-49C3-95D8-2A365965021E}" type="slidenum">
              <a:rPr lang="ja-JP" altLang="en-US"/>
              <a:pPr/>
              <a:t>8</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2588E0E-687A-484C-A190-BD682A23A971}" type="slidenum">
              <a:rPr lang="ja-JP" altLang="en-US" smtClean="0"/>
              <a:pPr>
                <a:defRPr/>
              </a:pPr>
              <a:t>9</a:t>
            </a:fld>
            <a:endParaRPr lang="ja-JP" altLang="en-US"/>
          </a:p>
        </p:txBody>
      </p:sp>
    </p:spTree>
    <p:extLst>
      <p:ext uri="{BB962C8B-B14F-4D97-AF65-F5344CB8AC3E}">
        <p14:creationId xmlns:p14="http://schemas.microsoft.com/office/powerpoint/2010/main" val="302440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0"/>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1AE3C1DA-E4BD-4433-9BF1-286C5F65A546}"/>
              </a:ext>
            </a:extLst>
          </p:cNvPr>
          <p:cNvSpPr>
            <a:spLocks noGrp="1"/>
          </p:cNvSpPr>
          <p:nvPr>
            <p:ph type="dt" sz="half" idx="10"/>
          </p:nvPr>
        </p:nvSpPr>
        <p:spPr/>
        <p:txBody>
          <a:bodyPr/>
          <a:lstStyle>
            <a:lvl1pPr defTabSz="457200">
              <a:defRPr/>
            </a:lvl1pPr>
          </a:lstStyle>
          <a:p>
            <a:pPr>
              <a:defRPr/>
            </a:pPr>
            <a:fld id="{F8BDFDAC-585E-4C30-97AC-EA856761208F}" type="datetime1">
              <a:rPr lang="ja-JP" altLang="es-MX"/>
              <a:pPr>
                <a:defRPr/>
              </a:pPr>
              <a:t>2023/9/16</a:t>
            </a:fld>
            <a:endParaRPr lang="ja-JP" altLang="en-US"/>
          </a:p>
        </p:txBody>
      </p:sp>
      <p:sp>
        <p:nvSpPr>
          <p:cNvPr id="5" name="フッター プレースホルダ 4">
            <a:extLst>
              <a:ext uri="{FF2B5EF4-FFF2-40B4-BE49-F238E27FC236}">
                <a16:creationId xmlns:a16="http://schemas.microsoft.com/office/drawing/2014/main" id="{90E946DD-FDB0-4DAB-9726-31484DDD6404}"/>
              </a:ext>
            </a:extLst>
          </p:cNvPr>
          <p:cNvSpPr>
            <a:spLocks noGrp="1"/>
          </p:cNvSpPr>
          <p:nvPr>
            <p:ph type="ftr" sz="quarter" idx="11"/>
          </p:nvPr>
        </p:nvSpPr>
        <p:spPr/>
        <p:txBody>
          <a:bodyPr/>
          <a:lstStyle>
            <a:lvl1pPr defTabSz="457200">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B04DD1D1-AE99-4D24-9A08-353D752AEA13}"/>
              </a:ext>
            </a:extLst>
          </p:cNvPr>
          <p:cNvSpPr>
            <a:spLocks noGrp="1"/>
          </p:cNvSpPr>
          <p:nvPr>
            <p:ph type="sldNum" sz="quarter" idx="12"/>
          </p:nvPr>
        </p:nvSpPr>
        <p:spPr/>
        <p:txBody>
          <a:bodyPr/>
          <a:lstStyle>
            <a:lvl1pPr defTabSz="457200">
              <a:defRPr smtClean="0"/>
            </a:lvl1pPr>
          </a:lstStyle>
          <a:p>
            <a:pPr>
              <a:defRPr/>
            </a:pPr>
            <a:fld id="{C6EE6027-E21A-4893-B246-002A1DDC5C13}" type="slidenum">
              <a:rPr lang="ja-JP" altLang="en-US"/>
              <a:pPr>
                <a:defRPr/>
              </a:pPr>
              <a:t>‹#›</a:t>
            </a:fld>
            <a:endParaRPr lang="ja-JP" altLang="en-US"/>
          </a:p>
        </p:txBody>
      </p:sp>
    </p:spTree>
    <p:extLst>
      <p:ext uri="{BB962C8B-B14F-4D97-AF65-F5344CB8AC3E}">
        <p14:creationId xmlns:p14="http://schemas.microsoft.com/office/powerpoint/2010/main" val="210261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73C38972-66D2-442B-850E-19651774029B}"/>
              </a:ext>
            </a:extLst>
          </p:cNvPr>
          <p:cNvSpPr>
            <a:spLocks noGrp="1"/>
          </p:cNvSpPr>
          <p:nvPr>
            <p:ph type="dt" sz="half" idx="10"/>
          </p:nvPr>
        </p:nvSpPr>
        <p:spPr/>
        <p:txBody>
          <a:bodyPr/>
          <a:lstStyle>
            <a:lvl1pPr defTabSz="457200">
              <a:defRPr/>
            </a:lvl1pPr>
          </a:lstStyle>
          <a:p>
            <a:pPr>
              <a:defRPr/>
            </a:pPr>
            <a:fld id="{72D49AF8-6302-49D0-B701-2BC5D082B27F}" type="datetime1">
              <a:rPr lang="ja-JP" altLang="es-MX"/>
              <a:pPr>
                <a:defRPr/>
              </a:pPr>
              <a:t>2023/9/16</a:t>
            </a:fld>
            <a:endParaRPr lang="ja-JP" altLang="en-US"/>
          </a:p>
        </p:txBody>
      </p:sp>
      <p:sp>
        <p:nvSpPr>
          <p:cNvPr id="5" name="フッター プレースホルダ 4">
            <a:extLst>
              <a:ext uri="{FF2B5EF4-FFF2-40B4-BE49-F238E27FC236}">
                <a16:creationId xmlns:a16="http://schemas.microsoft.com/office/drawing/2014/main" id="{1C562A62-C4D8-4692-836C-BAB4E285BD7A}"/>
              </a:ext>
            </a:extLst>
          </p:cNvPr>
          <p:cNvSpPr>
            <a:spLocks noGrp="1"/>
          </p:cNvSpPr>
          <p:nvPr>
            <p:ph type="ftr" sz="quarter" idx="11"/>
          </p:nvPr>
        </p:nvSpPr>
        <p:spPr/>
        <p:txBody>
          <a:bodyPr/>
          <a:lstStyle>
            <a:lvl1pPr defTabSz="457200">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08A697CC-3373-4A8E-ACD0-9C7FF580CA74}"/>
              </a:ext>
            </a:extLst>
          </p:cNvPr>
          <p:cNvSpPr>
            <a:spLocks noGrp="1"/>
          </p:cNvSpPr>
          <p:nvPr>
            <p:ph type="sldNum" sz="quarter" idx="12"/>
          </p:nvPr>
        </p:nvSpPr>
        <p:spPr/>
        <p:txBody>
          <a:bodyPr/>
          <a:lstStyle>
            <a:lvl1pPr defTabSz="457200">
              <a:defRPr smtClean="0"/>
            </a:lvl1pPr>
          </a:lstStyle>
          <a:p>
            <a:pPr>
              <a:defRPr/>
            </a:pPr>
            <a:fld id="{E276D954-A825-4551-A305-B67372E2E0EE}" type="slidenum">
              <a:rPr lang="ja-JP" altLang="en-US"/>
              <a:pPr>
                <a:defRPr/>
              </a:pPr>
              <a:t>‹#›</a:t>
            </a:fld>
            <a:endParaRPr lang="ja-JP" altLang="en-US"/>
          </a:p>
        </p:txBody>
      </p:sp>
    </p:spTree>
    <p:extLst>
      <p:ext uri="{BB962C8B-B14F-4D97-AF65-F5344CB8AC3E}">
        <p14:creationId xmlns:p14="http://schemas.microsoft.com/office/powerpoint/2010/main" val="239768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3"/>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3"/>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28A1FFB5-3528-4104-AAAE-DF800FC91B9A}"/>
              </a:ext>
            </a:extLst>
          </p:cNvPr>
          <p:cNvSpPr>
            <a:spLocks noGrp="1"/>
          </p:cNvSpPr>
          <p:nvPr>
            <p:ph type="dt" sz="half" idx="10"/>
          </p:nvPr>
        </p:nvSpPr>
        <p:spPr/>
        <p:txBody>
          <a:bodyPr/>
          <a:lstStyle>
            <a:lvl1pPr defTabSz="457200">
              <a:defRPr/>
            </a:lvl1pPr>
          </a:lstStyle>
          <a:p>
            <a:pPr>
              <a:defRPr/>
            </a:pPr>
            <a:fld id="{C7437864-7D1E-4851-95B4-A6F4AC9D3AA3}" type="datetime1">
              <a:rPr lang="ja-JP" altLang="es-MX"/>
              <a:pPr>
                <a:defRPr/>
              </a:pPr>
              <a:t>2023/9/16</a:t>
            </a:fld>
            <a:endParaRPr lang="ja-JP" altLang="en-US"/>
          </a:p>
        </p:txBody>
      </p:sp>
      <p:sp>
        <p:nvSpPr>
          <p:cNvPr id="5" name="フッター プレースホルダ 4">
            <a:extLst>
              <a:ext uri="{FF2B5EF4-FFF2-40B4-BE49-F238E27FC236}">
                <a16:creationId xmlns:a16="http://schemas.microsoft.com/office/drawing/2014/main" id="{946187CC-B0B2-4C2B-A9DC-EF6FDC813E96}"/>
              </a:ext>
            </a:extLst>
          </p:cNvPr>
          <p:cNvSpPr>
            <a:spLocks noGrp="1"/>
          </p:cNvSpPr>
          <p:nvPr>
            <p:ph type="ftr" sz="quarter" idx="11"/>
          </p:nvPr>
        </p:nvSpPr>
        <p:spPr/>
        <p:txBody>
          <a:bodyPr/>
          <a:lstStyle>
            <a:lvl1pPr defTabSz="457200">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11E1C305-B7CE-4AE7-B945-1EF022672936}"/>
              </a:ext>
            </a:extLst>
          </p:cNvPr>
          <p:cNvSpPr>
            <a:spLocks noGrp="1"/>
          </p:cNvSpPr>
          <p:nvPr>
            <p:ph type="sldNum" sz="quarter" idx="12"/>
          </p:nvPr>
        </p:nvSpPr>
        <p:spPr/>
        <p:txBody>
          <a:bodyPr/>
          <a:lstStyle>
            <a:lvl1pPr defTabSz="457200">
              <a:defRPr smtClean="0"/>
            </a:lvl1pPr>
          </a:lstStyle>
          <a:p>
            <a:pPr>
              <a:defRPr/>
            </a:pPr>
            <a:fld id="{E59DAC5D-64DE-47BC-9D4C-B2287AFC51E3}" type="slidenum">
              <a:rPr lang="ja-JP" altLang="en-US"/>
              <a:pPr>
                <a:defRPr/>
              </a:pPr>
              <a:t>‹#›</a:t>
            </a:fld>
            <a:endParaRPr lang="ja-JP" altLang="en-US"/>
          </a:p>
        </p:txBody>
      </p:sp>
    </p:spTree>
    <p:extLst>
      <p:ext uri="{BB962C8B-B14F-4D97-AF65-F5344CB8AC3E}">
        <p14:creationId xmlns:p14="http://schemas.microsoft.com/office/powerpoint/2010/main" val="734916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ln>
                  <a:solidFill>
                    <a:schemeClr val="tx1"/>
                  </a:solidFill>
                </a:ln>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merican Typewriter"/>
              </a:defRPr>
            </a:lvl1pPr>
            <a:lvl2pPr>
              <a:defRPr>
                <a:latin typeface="American Typewriter"/>
              </a:defRPr>
            </a:lvl2pPr>
            <a:lvl3pPr>
              <a:defRPr>
                <a:latin typeface="American Typewriter"/>
              </a:defRPr>
            </a:lvl3pPr>
            <a:lvl4pPr>
              <a:defRPr>
                <a:latin typeface="American Typewriter"/>
              </a:defRPr>
            </a:lvl4pPr>
            <a:lvl5pPr>
              <a:defRPr>
                <a:latin typeface="American Typewrite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4A1F6FA-51EF-E14E-ABAE-5EB7307744D3}" type="datetimeFigureOut">
              <a:rPr lang="en-US" smtClean="0"/>
              <a:t>9/16/23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DEC95-FF85-3F49-B59F-D03AC4B2A26D}" type="slidenum">
              <a:rPr lang="en-US" smtClean="0"/>
              <a:t>‹#›</a:t>
            </a:fld>
            <a:endParaRPr lang="en-US"/>
          </a:p>
        </p:txBody>
      </p:sp>
    </p:spTree>
    <p:extLst>
      <p:ext uri="{BB962C8B-B14F-4D97-AF65-F5344CB8AC3E}">
        <p14:creationId xmlns:p14="http://schemas.microsoft.com/office/powerpoint/2010/main" val="883462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A8A189-C84D-A94C-851B-795D4027E20E}"/>
              </a:ext>
            </a:extLst>
          </p:cNvPr>
          <p:cNvSpPr/>
          <p:nvPr userDrawn="1"/>
        </p:nvSpPr>
        <p:spPr>
          <a:xfrm>
            <a:off x="0" y="6477802"/>
            <a:ext cx="9144000" cy="380198"/>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ectangle 1">
            <a:extLst>
              <a:ext uri="{FF2B5EF4-FFF2-40B4-BE49-F238E27FC236}">
                <a16:creationId xmlns:a16="http://schemas.microsoft.com/office/drawing/2014/main" id="{A8BA38FB-671B-45AD-A17A-85CB0DB34DCE}"/>
              </a:ext>
            </a:extLst>
          </p:cNvPr>
          <p:cNvSpPr/>
          <p:nvPr userDrawn="1"/>
        </p:nvSpPr>
        <p:spPr>
          <a:xfrm>
            <a:off x="0" y="0"/>
            <a:ext cx="9144000" cy="498475"/>
          </a:xfrm>
          <a:prstGeom prst="rect">
            <a:avLst/>
          </a:prstGeom>
          <a:solidFill>
            <a:srgbClr val="44BD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 name="Picture 7">
            <a:extLst>
              <a:ext uri="{FF2B5EF4-FFF2-40B4-BE49-F238E27FC236}">
                <a16:creationId xmlns:a16="http://schemas.microsoft.com/office/drawing/2014/main" id="{71F51E7C-09C2-427F-A626-FF15A6695D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819900" y="114300"/>
            <a:ext cx="21971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C222D8E1-63F6-4E76-88FC-56A953069A7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84600" y="6538913"/>
            <a:ext cx="13970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日付プレースホルダ 3">
            <a:extLst>
              <a:ext uri="{FF2B5EF4-FFF2-40B4-BE49-F238E27FC236}">
                <a16:creationId xmlns:a16="http://schemas.microsoft.com/office/drawing/2014/main" id="{083DAA0C-F0EF-4069-8BFA-C1F41E2C9DFC}"/>
              </a:ext>
            </a:extLst>
          </p:cNvPr>
          <p:cNvSpPr>
            <a:spLocks noGrp="1"/>
          </p:cNvSpPr>
          <p:nvPr>
            <p:ph type="dt" sz="half" idx="10"/>
          </p:nvPr>
        </p:nvSpPr>
        <p:spPr/>
        <p:txBody>
          <a:bodyPr/>
          <a:lstStyle>
            <a:lvl1pPr defTabSz="457200">
              <a:defRPr/>
            </a:lvl1pPr>
          </a:lstStyle>
          <a:p>
            <a:pPr>
              <a:defRPr/>
            </a:pPr>
            <a:fld id="{EE65679E-ED9D-42F3-84FD-72469B5F454A}" type="datetime1">
              <a:rPr lang="ja-JP" altLang="es-MX"/>
              <a:pPr>
                <a:defRPr/>
              </a:pPr>
              <a:t>2023/9/16</a:t>
            </a:fld>
            <a:endParaRPr lang="ja-JP" altLang="en-US"/>
          </a:p>
        </p:txBody>
      </p:sp>
      <p:sp>
        <p:nvSpPr>
          <p:cNvPr id="7" name="フッター プレースホルダ 4">
            <a:extLst>
              <a:ext uri="{FF2B5EF4-FFF2-40B4-BE49-F238E27FC236}">
                <a16:creationId xmlns:a16="http://schemas.microsoft.com/office/drawing/2014/main" id="{9BACB67D-9A2A-4CCC-A4AF-4F67F7FF17AD}"/>
              </a:ext>
            </a:extLst>
          </p:cNvPr>
          <p:cNvSpPr>
            <a:spLocks noGrp="1"/>
          </p:cNvSpPr>
          <p:nvPr>
            <p:ph type="ftr" sz="quarter" idx="11"/>
          </p:nvPr>
        </p:nvSpPr>
        <p:spPr/>
        <p:txBody>
          <a:bodyPr/>
          <a:lstStyle>
            <a:lvl1pPr defTabSz="457200">
              <a:defRPr/>
            </a:lvl1pPr>
          </a:lstStyle>
          <a:p>
            <a:pPr>
              <a:defRPr/>
            </a:pPr>
            <a:endParaRPr lang="ja-JP" altLang="en-US"/>
          </a:p>
        </p:txBody>
      </p:sp>
      <p:sp>
        <p:nvSpPr>
          <p:cNvPr id="8" name="スライド番号プレースホルダ 5">
            <a:extLst>
              <a:ext uri="{FF2B5EF4-FFF2-40B4-BE49-F238E27FC236}">
                <a16:creationId xmlns:a16="http://schemas.microsoft.com/office/drawing/2014/main" id="{B62FC053-A4EE-4A7F-A815-D8C8C9855616}"/>
              </a:ext>
            </a:extLst>
          </p:cNvPr>
          <p:cNvSpPr>
            <a:spLocks noGrp="1"/>
          </p:cNvSpPr>
          <p:nvPr>
            <p:ph type="sldNum" sz="quarter" idx="12"/>
          </p:nvPr>
        </p:nvSpPr>
        <p:spPr>
          <a:xfrm>
            <a:off x="6975475" y="6448425"/>
            <a:ext cx="2133600" cy="365125"/>
          </a:xfrm>
        </p:spPr>
        <p:txBody>
          <a:bodyPr/>
          <a:lstStyle>
            <a:lvl1pPr defTabSz="457200">
              <a:defRPr smtClean="0"/>
            </a:lvl1pPr>
          </a:lstStyle>
          <a:p>
            <a:pPr>
              <a:defRPr/>
            </a:pPr>
            <a:fld id="{737CA0BE-1883-4904-9B10-3BE7077F138D}" type="slidenum">
              <a:rPr lang="ja-JP" altLang="en-US"/>
              <a:pPr>
                <a:defRPr/>
              </a:pPr>
              <a:t>‹#›</a:t>
            </a:fld>
            <a:endParaRPr lang="ja-JP" altLang="en-US"/>
          </a:p>
        </p:txBody>
      </p:sp>
    </p:spTree>
    <p:extLst>
      <p:ext uri="{BB962C8B-B14F-4D97-AF65-F5344CB8AC3E}">
        <p14:creationId xmlns:p14="http://schemas.microsoft.com/office/powerpoint/2010/main" val="2217809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89798-7F6F-44D6-B7C5-838D6864DEF4}"/>
              </a:ext>
            </a:extLst>
          </p:cNvPr>
          <p:cNvSpPr/>
          <p:nvPr userDrawn="1"/>
        </p:nvSpPr>
        <p:spPr>
          <a:xfrm>
            <a:off x="0" y="0"/>
            <a:ext cx="9144000" cy="498475"/>
          </a:xfrm>
          <a:prstGeom prst="rect">
            <a:avLst/>
          </a:prstGeom>
          <a:solidFill>
            <a:srgbClr val="44BD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 name="Picture 7">
            <a:extLst>
              <a:ext uri="{FF2B5EF4-FFF2-40B4-BE49-F238E27FC236}">
                <a16:creationId xmlns:a16="http://schemas.microsoft.com/office/drawing/2014/main" id="{0450841C-559A-4178-B71B-D9103B333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819900" y="114300"/>
            <a:ext cx="21971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997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00D61CC5-E5F2-4E49-8ACE-DAB4B6CC691F}"/>
              </a:ext>
            </a:extLst>
          </p:cNvPr>
          <p:cNvSpPr>
            <a:spLocks noGrp="1"/>
          </p:cNvSpPr>
          <p:nvPr>
            <p:ph type="dt" sz="half" idx="10"/>
          </p:nvPr>
        </p:nvSpPr>
        <p:spPr/>
        <p:txBody>
          <a:bodyPr/>
          <a:lstStyle>
            <a:lvl1pPr defTabSz="457200">
              <a:defRPr/>
            </a:lvl1pPr>
          </a:lstStyle>
          <a:p>
            <a:pPr>
              <a:defRPr/>
            </a:pPr>
            <a:fld id="{24DD9C8D-0798-47D7-BC84-43DEDCE8DD6E}" type="datetime1">
              <a:rPr lang="ja-JP" altLang="es-MX"/>
              <a:pPr>
                <a:defRPr/>
              </a:pPr>
              <a:t>2023/9/16</a:t>
            </a:fld>
            <a:endParaRPr lang="ja-JP" altLang="en-US"/>
          </a:p>
        </p:txBody>
      </p:sp>
      <p:sp>
        <p:nvSpPr>
          <p:cNvPr id="6" name="フッター プレースホルダ 4">
            <a:extLst>
              <a:ext uri="{FF2B5EF4-FFF2-40B4-BE49-F238E27FC236}">
                <a16:creationId xmlns:a16="http://schemas.microsoft.com/office/drawing/2014/main" id="{60929CDD-48A9-4646-B49D-DD4F5851C4D6}"/>
              </a:ext>
            </a:extLst>
          </p:cNvPr>
          <p:cNvSpPr>
            <a:spLocks noGrp="1"/>
          </p:cNvSpPr>
          <p:nvPr>
            <p:ph type="ftr" sz="quarter" idx="11"/>
          </p:nvPr>
        </p:nvSpPr>
        <p:spPr/>
        <p:txBody>
          <a:bodyPr/>
          <a:lstStyle>
            <a:lvl1pPr defTabSz="457200">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D2D758C3-543B-4161-836E-2FD896646E4C}"/>
              </a:ext>
            </a:extLst>
          </p:cNvPr>
          <p:cNvSpPr>
            <a:spLocks noGrp="1"/>
          </p:cNvSpPr>
          <p:nvPr>
            <p:ph type="sldNum" sz="quarter" idx="12"/>
          </p:nvPr>
        </p:nvSpPr>
        <p:spPr/>
        <p:txBody>
          <a:bodyPr/>
          <a:lstStyle>
            <a:lvl1pPr defTabSz="457200">
              <a:defRPr smtClean="0"/>
            </a:lvl1pPr>
          </a:lstStyle>
          <a:p>
            <a:pPr>
              <a:defRPr/>
            </a:pPr>
            <a:fld id="{F4D44929-455B-416C-B021-A400697E9133}" type="slidenum">
              <a:rPr lang="ja-JP" altLang="en-US"/>
              <a:pPr>
                <a:defRPr/>
              </a:pPr>
              <a:t>‹#›</a:t>
            </a:fld>
            <a:endParaRPr lang="ja-JP" altLang="en-US"/>
          </a:p>
        </p:txBody>
      </p:sp>
    </p:spTree>
    <p:extLst>
      <p:ext uri="{BB962C8B-B14F-4D97-AF65-F5344CB8AC3E}">
        <p14:creationId xmlns:p14="http://schemas.microsoft.com/office/powerpoint/2010/main" val="386307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F670DB5D-3467-4D7B-A9F7-EE871918E5AE}"/>
              </a:ext>
            </a:extLst>
          </p:cNvPr>
          <p:cNvSpPr>
            <a:spLocks noGrp="1"/>
          </p:cNvSpPr>
          <p:nvPr>
            <p:ph type="dt" sz="half" idx="10"/>
          </p:nvPr>
        </p:nvSpPr>
        <p:spPr/>
        <p:txBody>
          <a:bodyPr/>
          <a:lstStyle>
            <a:lvl1pPr defTabSz="457200">
              <a:defRPr/>
            </a:lvl1pPr>
          </a:lstStyle>
          <a:p>
            <a:pPr>
              <a:defRPr/>
            </a:pPr>
            <a:fld id="{29FF75B6-77A3-484B-87E9-2F07076ED8E5}" type="datetime1">
              <a:rPr lang="ja-JP" altLang="es-MX"/>
              <a:pPr>
                <a:defRPr/>
              </a:pPr>
              <a:t>2023/9/16</a:t>
            </a:fld>
            <a:endParaRPr lang="ja-JP" altLang="en-US"/>
          </a:p>
        </p:txBody>
      </p:sp>
      <p:sp>
        <p:nvSpPr>
          <p:cNvPr id="8" name="フッター プレースホルダ 4">
            <a:extLst>
              <a:ext uri="{FF2B5EF4-FFF2-40B4-BE49-F238E27FC236}">
                <a16:creationId xmlns:a16="http://schemas.microsoft.com/office/drawing/2014/main" id="{90A6D72C-6F59-4E11-8934-7D35E8F23B50}"/>
              </a:ext>
            </a:extLst>
          </p:cNvPr>
          <p:cNvSpPr>
            <a:spLocks noGrp="1"/>
          </p:cNvSpPr>
          <p:nvPr>
            <p:ph type="ftr" sz="quarter" idx="11"/>
          </p:nvPr>
        </p:nvSpPr>
        <p:spPr/>
        <p:txBody>
          <a:bodyPr/>
          <a:lstStyle>
            <a:lvl1pPr defTabSz="457200">
              <a:defRPr/>
            </a:lvl1pPr>
          </a:lstStyle>
          <a:p>
            <a:pPr>
              <a:defRPr/>
            </a:pPr>
            <a:endParaRPr lang="ja-JP" altLang="en-US"/>
          </a:p>
        </p:txBody>
      </p:sp>
      <p:sp>
        <p:nvSpPr>
          <p:cNvPr id="9" name="スライド番号プレースホルダ 5">
            <a:extLst>
              <a:ext uri="{FF2B5EF4-FFF2-40B4-BE49-F238E27FC236}">
                <a16:creationId xmlns:a16="http://schemas.microsoft.com/office/drawing/2014/main" id="{E4C2367B-C4F5-4224-90FE-ECF39ABF5517}"/>
              </a:ext>
            </a:extLst>
          </p:cNvPr>
          <p:cNvSpPr>
            <a:spLocks noGrp="1"/>
          </p:cNvSpPr>
          <p:nvPr>
            <p:ph type="sldNum" sz="quarter" idx="12"/>
          </p:nvPr>
        </p:nvSpPr>
        <p:spPr/>
        <p:txBody>
          <a:bodyPr/>
          <a:lstStyle>
            <a:lvl1pPr defTabSz="457200">
              <a:defRPr smtClean="0"/>
            </a:lvl1pPr>
          </a:lstStyle>
          <a:p>
            <a:pPr>
              <a:defRPr/>
            </a:pPr>
            <a:fld id="{1531E33A-F6F4-4B08-A26B-FD016ED735BB}" type="slidenum">
              <a:rPr lang="ja-JP" altLang="en-US"/>
              <a:pPr>
                <a:defRPr/>
              </a:pPr>
              <a:t>‹#›</a:t>
            </a:fld>
            <a:endParaRPr lang="ja-JP" altLang="en-US"/>
          </a:p>
        </p:txBody>
      </p:sp>
    </p:spTree>
    <p:extLst>
      <p:ext uri="{BB962C8B-B14F-4D97-AF65-F5344CB8AC3E}">
        <p14:creationId xmlns:p14="http://schemas.microsoft.com/office/powerpoint/2010/main" val="3159299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72D72AAB-29D4-4CAA-84C8-2FE8AAB5FCBE}"/>
              </a:ext>
            </a:extLst>
          </p:cNvPr>
          <p:cNvSpPr>
            <a:spLocks noGrp="1"/>
          </p:cNvSpPr>
          <p:nvPr>
            <p:ph type="dt" sz="half" idx="10"/>
          </p:nvPr>
        </p:nvSpPr>
        <p:spPr/>
        <p:txBody>
          <a:bodyPr/>
          <a:lstStyle>
            <a:lvl1pPr defTabSz="457200">
              <a:defRPr/>
            </a:lvl1pPr>
          </a:lstStyle>
          <a:p>
            <a:pPr>
              <a:defRPr/>
            </a:pPr>
            <a:fld id="{CBFCC997-0D21-41BB-9D6D-BF3F3A378871}" type="datetime1">
              <a:rPr lang="ja-JP" altLang="es-MX"/>
              <a:pPr>
                <a:defRPr/>
              </a:pPr>
              <a:t>2023/9/16</a:t>
            </a:fld>
            <a:endParaRPr lang="ja-JP" altLang="en-US"/>
          </a:p>
        </p:txBody>
      </p:sp>
      <p:sp>
        <p:nvSpPr>
          <p:cNvPr id="4" name="フッター プレースホルダ 4">
            <a:extLst>
              <a:ext uri="{FF2B5EF4-FFF2-40B4-BE49-F238E27FC236}">
                <a16:creationId xmlns:a16="http://schemas.microsoft.com/office/drawing/2014/main" id="{1D074935-0C8B-4A04-B371-9BB75F5A5F23}"/>
              </a:ext>
            </a:extLst>
          </p:cNvPr>
          <p:cNvSpPr>
            <a:spLocks noGrp="1"/>
          </p:cNvSpPr>
          <p:nvPr>
            <p:ph type="ftr" sz="quarter" idx="11"/>
          </p:nvPr>
        </p:nvSpPr>
        <p:spPr/>
        <p:txBody>
          <a:bodyPr/>
          <a:lstStyle>
            <a:lvl1pPr defTabSz="457200">
              <a:defRPr/>
            </a:lvl1pPr>
          </a:lstStyle>
          <a:p>
            <a:pPr>
              <a:defRPr/>
            </a:pPr>
            <a:endParaRPr lang="ja-JP" altLang="en-US"/>
          </a:p>
        </p:txBody>
      </p:sp>
      <p:sp>
        <p:nvSpPr>
          <p:cNvPr id="5" name="スライド番号プレースホルダ 5">
            <a:extLst>
              <a:ext uri="{FF2B5EF4-FFF2-40B4-BE49-F238E27FC236}">
                <a16:creationId xmlns:a16="http://schemas.microsoft.com/office/drawing/2014/main" id="{572D84FC-9E73-45FE-96FC-E9F13E714C3F}"/>
              </a:ext>
            </a:extLst>
          </p:cNvPr>
          <p:cNvSpPr>
            <a:spLocks noGrp="1"/>
          </p:cNvSpPr>
          <p:nvPr>
            <p:ph type="sldNum" sz="quarter" idx="12"/>
          </p:nvPr>
        </p:nvSpPr>
        <p:spPr/>
        <p:txBody>
          <a:bodyPr/>
          <a:lstStyle>
            <a:lvl1pPr defTabSz="457200">
              <a:defRPr smtClean="0"/>
            </a:lvl1pPr>
          </a:lstStyle>
          <a:p>
            <a:pPr>
              <a:defRPr/>
            </a:pPr>
            <a:fld id="{6E7C06A9-8B80-4A46-9952-4F566527DEFC}" type="slidenum">
              <a:rPr lang="ja-JP" altLang="en-US"/>
              <a:pPr>
                <a:defRPr/>
              </a:pPr>
              <a:t>‹#›</a:t>
            </a:fld>
            <a:endParaRPr lang="ja-JP" altLang="en-US"/>
          </a:p>
        </p:txBody>
      </p:sp>
    </p:spTree>
    <p:extLst>
      <p:ext uri="{BB962C8B-B14F-4D97-AF65-F5344CB8AC3E}">
        <p14:creationId xmlns:p14="http://schemas.microsoft.com/office/powerpoint/2010/main" val="1013349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20C774E9-4740-492D-9878-CF79EF21783D}"/>
              </a:ext>
            </a:extLst>
          </p:cNvPr>
          <p:cNvSpPr>
            <a:spLocks noGrp="1"/>
          </p:cNvSpPr>
          <p:nvPr>
            <p:ph type="dt" sz="half" idx="10"/>
          </p:nvPr>
        </p:nvSpPr>
        <p:spPr/>
        <p:txBody>
          <a:bodyPr/>
          <a:lstStyle>
            <a:lvl1pPr defTabSz="457200">
              <a:defRPr/>
            </a:lvl1pPr>
          </a:lstStyle>
          <a:p>
            <a:pPr>
              <a:defRPr/>
            </a:pPr>
            <a:fld id="{B879F2E1-FA89-4BCE-9D06-D8AD1C31EDFC}" type="datetime1">
              <a:rPr lang="ja-JP" altLang="es-MX"/>
              <a:pPr>
                <a:defRPr/>
              </a:pPr>
              <a:t>2023/9/16</a:t>
            </a:fld>
            <a:endParaRPr lang="ja-JP" altLang="en-US"/>
          </a:p>
        </p:txBody>
      </p:sp>
      <p:sp>
        <p:nvSpPr>
          <p:cNvPr id="3" name="フッター プレースホルダ 4">
            <a:extLst>
              <a:ext uri="{FF2B5EF4-FFF2-40B4-BE49-F238E27FC236}">
                <a16:creationId xmlns:a16="http://schemas.microsoft.com/office/drawing/2014/main" id="{2CD191E2-D4A6-43AE-8F41-7437C5BCF77E}"/>
              </a:ext>
            </a:extLst>
          </p:cNvPr>
          <p:cNvSpPr>
            <a:spLocks noGrp="1"/>
          </p:cNvSpPr>
          <p:nvPr>
            <p:ph type="ftr" sz="quarter" idx="11"/>
          </p:nvPr>
        </p:nvSpPr>
        <p:spPr/>
        <p:txBody>
          <a:bodyPr/>
          <a:lstStyle>
            <a:lvl1pPr defTabSz="457200">
              <a:defRPr/>
            </a:lvl1pPr>
          </a:lstStyle>
          <a:p>
            <a:pPr>
              <a:defRPr/>
            </a:pPr>
            <a:endParaRPr lang="ja-JP" altLang="en-US"/>
          </a:p>
        </p:txBody>
      </p:sp>
      <p:sp>
        <p:nvSpPr>
          <p:cNvPr id="4" name="スライド番号プレースホルダ 5">
            <a:extLst>
              <a:ext uri="{FF2B5EF4-FFF2-40B4-BE49-F238E27FC236}">
                <a16:creationId xmlns:a16="http://schemas.microsoft.com/office/drawing/2014/main" id="{BDA88B6B-0D1C-4DCE-A063-8318A77BE8AE}"/>
              </a:ext>
            </a:extLst>
          </p:cNvPr>
          <p:cNvSpPr>
            <a:spLocks noGrp="1"/>
          </p:cNvSpPr>
          <p:nvPr>
            <p:ph type="sldNum" sz="quarter" idx="12"/>
          </p:nvPr>
        </p:nvSpPr>
        <p:spPr/>
        <p:txBody>
          <a:bodyPr/>
          <a:lstStyle>
            <a:lvl1pPr defTabSz="457200">
              <a:defRPr smtClean="0"/>
            </a:lvl1pPr>
          </a:lstStyle>
          <a:p>
            <a:pPr>
              <a:defRPr/>
            </a:pPr>
            <a:fld id="{91BDA8F6-3D3F-43CA-A249-065144907AB4}" type="slidenum">
              <a:rPr lang="ja-JP" altLang="en-US"/>
              <a:pPr>
                <a:defRPr/>
              </a:pPr>
              <a:t>‹#›</a:t>
            </a:fld>
            <a:endParaRPr lang="ja-JP" altLang="en-US"/>
          </a:p>
        </p:txBody>
      </p:sp>
    </p:spTree>
    <p:extLst>
      <p:ext uri="{BB962C8B-B14F-4D97-AF65-F5344CB8AC3E}">
        <p14:creationId xmlns:p14="http://schemas.microsoft.com/office/powerpoint/2010/main" val="946584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C6EE3AE5-501F-4AF3-A8DA-56FE7DE4BEA5}"/>
              </a:ext>
            </a:extLst>
          </p:cNvPr>
          <p:cNvSpPr>
            <a:spLocks noGrp="1"/>
          </p:cNvSpPr>
          <p:nvPr>
            <p:ph type="dt" sz="half" idx="10"/>
          </p:nvPr>
        </p:nvSpPr>
        <p:spPr/>
        <p:txBody>
          <a:bodyPr/>
          <a:lstStyle>
            <a:lvl1pPr defTabSz="457200">
              <a:defRPr/>
            </a:lvl1pPr>
          </a:lstStyle>
          <a:p>
            <a:pPr>
              <a:defRPr/>
            </a:pPr>
            <a:fld id="{B4C8535B-BB4B-463C-A204-39A88D929C6B}" type="datetime1">
              <a:rPr lang="ja-JP" altLang="es-MX"/>
              <a:pPr>
                <a:defRPr/>
              </a:pPr>
              <a:t>2023/9/16</a:t>
            </a:fld>
            <a:endParaRPr lang="ja-JP" altLang="en-US"/>
          </a:p>
        </p:txBody>
      </p:sp>
      <p:sp>
        <p:nvSpPr>
          <p:cNvPr id="6" name="フッター プレースホルダ 4">
            <a:extLst>
              <a:ext uri="{FF2B5EF4-FFF2-40B4-BE49-F238E27FC236}">
                <a16:creationId xmlns:a16="http://schemas.microsoft.com/office/drawing/2014/main" id="{2B3F5122-12C7-4F9D-AC47-FC35560E1E21}"/>
              </a:ext>
            </a:extLst>
          </p:cNvPr>
          <p:cNvSpPr>
            <a:spLocks noGrp="1"/>
          </p:cNvSpPr>
          <p:nvPr>
            <p:ph type="ftr" sz="quarter" idx="11"/>
          </p:nvPr>
        </p:nvSpPr>
        <p:spPr/>
        <p:txBody>
          <a:bodyPr/>
          <a:lstStyle>
            <a:lvl1pPr defTabSz="457200">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4B572D48-D286-4F03-A9D8-E47E8169D8DA}"/>
              </a:ext>
            </a:extLst>
          </p:cNvPr>
          <p:cNvSpPr>
            <a:spLocks noGrp="1"/>
          </p:cNvSpPr>
          <p:nvPr>
            <p:ph type="sldNum" sz="quarter" idx="12"/>
          </p:nvPr>
        </p:nvSpPr>
        <p:spPr/>
        <p:txBody>
          <a:bodyPr/>
          <a:lstStyle>
            <a:lvl1pPr defTabSz="457200">
              <a:defRPr smtClean="0"/>
            </a:lvl1pPr>
          </a:lstStyle>
          <a:p>
            <a:pPr>
              <a:defRPr/>
            </a:pPr>
            <a:fld id="{D8E9903C-A3FE-4593-B03B-BB999023A479}" type="slidenum">
              <a:rPr lang="ja-JP" altLang="en-US"/>
              <a:pPr>
                <a:defRPr/>
              </a:pPr>
              <a:t>‹#›</a:t>
            </a:fld>
            <a:endParaRPr lang="ja-JP" altLang="en-US"/>
          </a:p>
        </p:txBody>
      </p:sp>
    </p:spTree>
    <p:extLst>
      <p:ext uri="{BB962C8B-B14F-4D97-AF65-F5344CB8AC3E}">
        <p14:creationId xmlns:p14="http://schemas.microsoft.com/office/powerpoint/2010/main" val="1596745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67119A18-8792-42DF-B08B-004E92E5F5DC}"/>
              </a:ext>
            </a:extLst>
          </p:cNvPr>
          <p:cNvSpPr>
            <a:spLocks noGrp="1"/>
          </p:cNvSpPr>
          <p:nvPr>
            <p:ph type="dt" sz="half" idx="10"/>
          </p:nvPr>
        </p:nvSpPr>
        <p:spPr/>
        <p:txBody>
          <a:bodyPr/>
          <a:lstStyle>
            <a:lvl1pPr defTabSz="457200">
              <a:defRPr/>
            </a:lvl1pPr>
          </a:lstStyle>
          <a:p>
            <a:pPr>
              <a:defRPr/>
            </a:pPr>
            <a:fld id="{1F7E9A10-CB46-4791-A727-A19974652294}" type="datetime1">
              <a:rPr lang="ja-JP" altLang="es-MX"/>
              <a:pPr>
                <a:defRPr/>
              </a:pPr>
              <a:t>2023/9/16</a:t>
            </a:fld>
            <a:endParaRPr lang="ja-JP" altLang="en-US"/>
          </a:p>
        </p:txBody>
      </p:sp>
      <p:sp>
        <p:nvSpPr>
          <p:cNvPr id="6" name="フッター プレースホルダ 4">
            <a:extLst>
              <a:ext uri="{FF2B5EF4-FFF2-40B4-BE49-F238E27FC236}">
                <a16:creationId xmlns:a16="http://schemas.microsoft.com/office/drawing/2014/main" id="{7490672F-AA59-4F3C-ADA5-55FE81D0960E}"/>
              </a:ext>
            </a:extLst>
          </p:cNvPr>
          <p:cNvSpPr>
            <a:spLocks noGrp="1"/>
          </p:cNvSpPr>
          <p:nvPr>
            <p:ph type="ftr" sz="quarter" idx="11"/>
          </p:nvPr>
        </p:nvSpPr>
        <p:spPr/>
        <p:txBody>
          <a:bodyPr/>
          <a:lstStyle>
            <a:lvl1pPr defTabSz="457200">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A0E77EF2-81F6-4353-9EF8-CCC371AED8C3}"/>
              </a:ext>
            </a:extLst>
          </p:cNvPr>
          <p:cNvSpPr>
            <a:spLocks noGrp="1"/>
          </p:cNvSpPr>
          <p:nvPr>
            <p:ph type="sldNum" sz="quarter" idx="12"/>
          </p:nvPr>
        </p:nvSpPr>
        <p:spPr/>
        <p:txBody>
          <a:bodyPr/>
          <a:lstStyle>
            <a:lvl1pPr defTabSz="457200">
              <a:defRPr smtClean="0"/>
            </a:lvl1pPr>
          </a:lstStyle>
          <a:p>
            <a:pPr>
              <a:defRPr/>
            </a:pPr>
            <a:fld id="{32370966-2563-47C8-9621-F6CDE7F3CEDF}" type="slidenum">
              <a:rPr lang="ja-JP" altLang="en-US"/>
              <a:pPr>
                <a:defRPr/>
              </a:pPr>
              <a:t>‹#›</a:t>
            </a:fld>
            <a:endParaRPr lang="ja-JP" altLang="en-US"/>
          </a:p>
        </p:txBody>
      </p:sp>
    </p:spTree>
    <p:extLst>
      <p:ext uri="{BB962C8B-B14F-4D97-AF65-F5344CB8AC3E}">
        <p14:creationId xmlns:p14="http://schemas.microsoft.com/office/powerpoint/2010/main" val="2181121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a:extLst>
              <a:ext uri="{FF2B5EF4-FFF2-40B4-BE49-F238E27FC236}">
                <a16:creationId xmlns:a16="http://schemas.microsoft.com/office/drawing/2014/main" id="{95F6C0D5-868C-444A-A161-7DF27AC7E91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a:extLst>
              <a:ext uri="{FF2B5EF4-FFF2-40B4-BE49-F238E27FC236}">
                <a16:creationId xmlns:a16="http://schemas.microsoft.com/office/drawing/2014/main" id="{3F54E00C-0CA6-4E01-972A-0A9E1784056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430E36E8-D084-4398-BB46-D2DB0209AB4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eaLnBrk="1" hangingPunct="1">
              <a:defRPr sz="1200">
                <a:solidFill>
                  <a:srgbClr val="898989"/>
                </a:solidFill>
                <a:latin typeface="Calibri" charset="0"/>
                <a:ea typeface="ＭＳ Ｐゴシック" charset="-128"/>
              </a:defRPr>
            </a:lvl1pPr>
          </a:lstStyle>
          <a:p>
            <a:pPr>
              <a:defRPr/>
            </a:pPr>
            <a:fld id="{5B8A4C96-571C-4D74-98B7-05533FEEBBC8}" type="datetime1">
              <a:rPr lang="ja-JP" altLang="es-MX"/>
              <a:pPr>
                <a:defRPr/>
              </a:pPr>
              <a:t>2023/9/16</a:t>
            </a:fld>
            <a:endParaRPr lang="ja-JP" altLang="en-US"/>
          </a:p>
        </p:txBody>
      </p:sp>
      <p:sp>
        <p:nvSpPr>
          <p:cNvPr id="5" name="フッター プレースホルダ 4">
            <a:extLst>
              <a:ext uri="{FF2B5EF4-FFF2-40B4-BE49-F238E27FC236}">
                <a16:creationId xmlns:a16="http://schemas.microsoft.com/office/drawing/2014/main" id="{5C059BB5-3635-4999-8ABC-6A65226875E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a:ea typeface="ＭＳ Ｐゴシック"/>
                <a:cs typeface="+mn-cs"/>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C7D1DFC9-A7B9-4B75-930A-C7C73D4796C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smtClean="0">
                <a:solidFill>
                  <a:srgbClr val="898989"/>
                </a:solidFill>
              </a:defRPr>
            </a:lvl1pPr>
          </a:lstStyle>
          <a:p>
            <a:pPr>
              <a:defRPr/>
            </a:pPr>
            <a:fld id="{22BEE27F-FF7C-4688-BEDB-B52380A88796}"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79.png"/><Relationship Id="rId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82.jpe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bin"/><Relationship Id="rId7"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2.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hyperlink" Target="https://youtu.be/rGVpElPbDPM"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jpeg"/><Relationship Id="rId18" Type="http://schemas.openxmlformats.org/officeDocument/2006/relationships/image" Target="../media/image115.jpe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notesSlide" Target="../notesSlides/notesSlide20.xml"/><Relationship Id="rId16" Type="http://schemas.openxmlformats.org/officeDocument/2006/relationships/image" Target="../media/image113.jpeg"/><Relationship Id="rId20"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jpeg"/><Relationship Id="rId5" Type="http://schemas.openxmlformats.org/officeDocument/2006/relationships/image" Target="../media/image102.png"/><Relationship Id="rId15" Type="http://schemas.openxmlformats.org/officeDocument/2006/relationships/image" Target="../media/image112.jpeg"/><Relationship Id="rId10" Type="http://schemas.openxmlformats.org/officeDocument/2006/relationships/image" Target="../media/image107.jpeg"/><Relationship Id="rId19" Type="http://schemas.openxmlformats.org/officeDocument/2006/relationships/image" Target="../media/image116.jpeg"/><Relationship Id="rId4" Type="http://schemas.openxmlformats.org/officeDocument/2006/relationships/image" Target="../media/image101.png"/><Relationship Id="rId9" Type="http://schemas.openxmlformats.org/officeDocument/2006/relationships/image" Target="../media/image106.jpeg"/><Relationship Id="rId14" Type="http://schemas.openxmlformats.org/officeDocument/2006/relationships/image" Target="../media/image111.jpeg"/></Relationships>
</file>

<file path=ppt/slides/_rels/slide22.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25.xml.rels><?xml version="1.0" encoding="UTF-8" standalone="yes"?>
<Relationships xmlns="http://schemas.openxmlformats.org/package/2006/relationships"><Relationship Id="rId8" Type="http://schemas.openxmlformats.org/officeDocument/2006/relationships/hyperlink" Target="https://secure.givelively.org/donate/table-for-two-usa/onigiri-action" TargetMode="External"/><Relationship Id="rId3" Type="http://schemas.openxmlformats.org/officeDocument/2006/relationships/image" Target="../media/image135.jpeg"/><Relationship Id="rId7" Type="http://schemas.openxmlformats.org/officeDocument/2006/relationships/hyperlink" Target="https://www.bonfire.com/store/tablefor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0.png"/><Relationship Id="rId4" Type="http://schemas.openxmlformats.org/officeDocument/2006/relationships/image" Target="../media/image136.png"/><Relationship Id="rId9" Type="http://schemas.openxmlformats.org/officeDocument/2006/relationships/image" Target="../media/image139.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43.png"/><Relationship Id="rId4" Type="http://schemas.openxmlformats.org/officeDocument/2006/relationships/image" Target="../media/image142.pn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image" Target="../media/image19.png"/><Relationship Id="rId15" Type="http://schemas.openxmlformats.org/officeDocument/2006/relationships/image" Target="../media/image28.png"/><Relationship Id="rId10" Type="http://schemas.microsoft.com/office/2007/relationships/hdphoto" Target="../media/hdphoto2.wdp"/><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youtu.be/uqrTciksbE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pngall.com/award-png" TargetMode="External"/><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youtu.be/gAguCK8WyG8"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jpeg"/><Relationship Id="rId17" Type="http://schemas.openxmlformats.org/officeDocument/2006/relationships/image" Target="../media/image59.jpeg"/><Relationship Id="rId2" Type="http://schemas.openxmlformats.org/officeDocument/2006/relationships/notesSlide" Target="../notesSlides/notesSlide9.xml"/><Relationship Id="rId16"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e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6FCF3C-6890-7F86-8C2C-17E196AAAA24}"/>
              </a:ext>
            </a:extLst>
          </p:cNvPr>
          <p:cNvSpPr/>
          <p:nvPr/>
        </p:nvSpPr>
        <p:spPr>
          <a:xfrm>
            <a:off x="-3572" y="6245372"/>
            <a:ext cx="9151144" cy="612628"/>
          </a:xfrm>
          <a:prstGeom prst="rect">
            <a:avLst/>
          </a:prstGeom>
          <a:solidFill>
            <a:srgbClr val="FD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Oval 4">
            <a:extLst>
              <a:ext uri="{FF2B5EF4-FFF2-40B4-BE49-F238E27FC236}">
                <a16:creationId xmlns:a16="http://schemas.microsoft.com/office/drawing/2014/main" id="{DBA1AF8E-3EED-4AC8-802E-78361578341C}"/>
              </a:ext>
            </a:extLst>
          </p:cNvPr>
          <p:cNvSpPr/>
          <p:nvPr/>
        </p:nvSpPr>
        <p:spPr>
          <a:xfrm>
            <a:off x="3367088" y="877888"/>
            <a:ext cx="2397125" cy="23590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正方形/長方形 5">
            <a:extLst>
              <a:ext uri="{FF2B5EF4-FFF2-40B4-BE49-F238E27FC236}">
                <a16:creationId xmlns:a16="http://schemas.microsoft.com/office/drawing/2014/main" id="{A1C8FA7E-CACA-40A8-84D5-DCB02F4E3F8D}"/>
              </a:ext>
            </a:extLst>
          </p:cNvPr>
          <p:cNvSpPr/>
          <p:nvPr/>
        </p:nvSpPr>
        <p:spPr>
          <a:xfrm>
            <a:off x="0" y="811"/>
            <a:ext cx="9170988" cy="6298896"/>
          </a:xfrm>
          <a:prstGeom prst="rect">
            <a:avLst/>
          </a:prstGeom>
          <a:solidFill>
            <a:srgbClr val="44BD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4339" name="テキスト ボックス 10">
            <a:extLst>
              <a:ext uri="{FF2B5EF4-FFF2-40B4-BE49-F238E27FC236}">
                <a16:creationId xmlns:a16="http://schemas.microsoft.com/office/drawing/2014/main" id="{AFE3C666-318E-4E13-9E73-BFC8A1A224EE}"/>
              </a:ext>
            </a:extLst>
          </p:cNvPr>
          <p:cNvSpPr txBox="1">
            <a:spLocks noChangeArrowheads="1"/>
          </p:cNvSpPr>
          <p:nvPr/>
        </p:nvSpPr>
        <p:spPr bwMode="auto">
          <a:xfrm>
            <a:off x="-6350" y="4557713"/>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ja-JP" sz="2800" dirty="0">
                <a:solidFill>
                  <a:srgbClr val="000000"/>
                </a:solidFill>
                <a:latin typeface="Chalkduster" charset="0"/>
              </a:rPr>
              <a:t>Change the World with </a:t>
            </a:r>
          </a:p>
          <a:p>
            <a:pPr algn="ctr" eaLnBrk="1" hangingPunct="1">
              <a:spcBef>
                <a:spcPct val="0"/>
              </a:spcBef>
              <a:buFontTx/>
              <a:buNone/>
            </a:pPr>
            <a:r>
              <a:rPr lang="en-US" altLang="ja-JP" sz="2800" dirty="0">
                <a:solidFill>
                  <a:srgbClr val="000000"/>
                </a:solidFill>
                <a:latin typeface="Chalkduster" charset="0"/>
              </a:rPr>
              <a:t>“Onigiri” Rice Balls</a:t>
            </a:r>
          </a:p>
        </p:txBody>
      </p:sp>
      <p:sp>
        <p:nvSpPr>
          <p:cNvPr id="9" name="Oval 4">
            <a:extLst>
              <a:ext uri="{FF2B5EF4-FFF2-40B4-BE49-F238E27FC236}">
                <a16:creationId xmlns:a16="http://schemas.microsoft.com/office/drawing/2014/main" id="{1591F3AD-BA4D-472C-984E-6443E6F26A76}"/>
              </a:ext>
            </a:extLst>
          </p:cNvPr>
          <p:cNvSpPr/>
          <p:nvPr/>
        </p:nvSpPr>
        <p:spPr bwMode="auto">
          <a:xfrm>
            <a:off x="3002756" y="1146969"/>
            <a:ext cx="3138487" cy="30876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3">
            <a:extLst>
              <a:ext uri="{FF2B5EF4-FFF2-40B4-BE49-F238E27FC236}">
                <a16:creationId xmlns:a16="http://schemas.microsoft.com/office/drawing/2014/main" id="{0D31B4B0-C4DC-CA4B-8A5F-DCC6C894A3C8}"/>
              </a:ext>
            </a:extLst>
          </p:cNvPr>
          <p:cNvPicPr>
            <a:picLocks noChangeAspect="1"/>
          </p:cNvPicPr>
          <p:nvPr/>
        </p:nvPicPr>
        <p:blipFill>
          <a:blip r:embed="rId3"/>
          <a:stretch>
            <a:fillRect/>
          </a:stretch>
        </p:blipFill>
        <p:spPr>
          <a:xfrm>
            <a:off x="3691591" y="1439708"/>
            <a:ext cx="1760818" cy="2331894"/>
          </a:xfrm>
          <a:prstGeom prst="rect">
            <a:avLst/>
          </a:prstGeom>
        </p:spPr>
      </p:pic>
      <p:pic>
        <p:nvPicPr>
          <p:cNvPr id="7" name="Picture 8">
            <a:extLst>
              <a:ext uri="{FF2B5EF4-FFF2-40B4-BE49-F238E27FC236}">
                <a16:creationId xmlns:a16="http://schemas.microsoft.com/office/drawing/2014/main" id="{F42850CB-8430-6AF5-9151-9430F63209D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82545" y="6430831"/>
            <a:ext cx="1578909" cy="296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047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F1B2400-38C1-7545-BC14-EA79C05849A1}"/>
              </a:ext>
            </a:extLst>
          </p:cNvPr>
          <p:cNvSpPr txBox="1">
            <a:spLocks/>
          </p:cNvSpPr>
          <p:nvPr/>
        </p:nvSpPr>
        <p:spPr bwMode="auto">
          <a:xfrm>
            <a:off x="5539754" y="2114062"/>
            <a:ext cx="2133600" cy="745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2000" b="1"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defTabSz="914400"/>
            <a:r>
              <a:rPr lang="en-US" sz="1800" b="0" dirty="0">
                <a:latin typeface="Century Gothic" panose="020B0502020202020204" pitchFamily="34" charset="0"/>
              </a:rPr>
              <a:t>One Piece</a:t>
            </a:r>
          </a:p>
        </p:txBody>
      </p:sp>
      <p:sp>
        <p:nvSpPr>
          <p:cNvPr id="7" name="タイトル 2">
            <a:extLst>
              <a:ext uri="{FF2B5EF4-FFF2-40B4-BE49-F238E27FC236}">
                <a16:creationId xmlns:a16="http://schemas.microsoft.com/office/drawing/2014/main" id="{4FD0B03D-1A4F-2D43-822F-E768B579D452}"/>
              </a:ext>
            </a:extLst>
          </p:cNvPr>
          <p:cNvSpPr txBox="1">
            <a:spLocks/>
          </p:cNvSpPr>
          <p:nvPr/>
        </p:nvSpPr>
        <p:spPr bwMode="auto">
          <a:xfrm>
            <a:off x="57150" y="0"/>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dirty="0"/>
              <a:t>Onigiri in Anime</a:t>
            </a:r>
            <a:endParaRPr lang="ja-JP" altLang="en-US" dirty="0"/>
          </a:p>
        </p:txBody>
      </p:sp>
      <p:pic>
        <p:nvPicPr>
          <p:cNvPr id="6" name="Picture 5">
            <a:extLst>
              <a:ext uri="{FF2B5EF4-FFF2-40B4-BE49-F238E27FC236}">
                <a16:creationId xmlns:a16="http://schemas.microsoft.com/office/drawing/2014/main" id="{1428D978-20E5-4C42-8F26-6DB92104F086}"/>
              </a:ext>
            </a:extLst>
          </p:cNvPr>
          <p:cNvPicPr>
            <a:picLocks noChangeAspect="1"/>
          </p:cNvPicPr>
          <p:nvPr/>
        </p:nvPicPr>
        <p:blipFill>
          <a:blip r:embed="rId3"/>
          <a:stretch>
            <a:fillRect/>
          </a:stretch>
        </p:blipFill>
        <p:spPr>
          <a:xfrm>
            <a:off x="5572991" y="745207"/>
            <a:ext cx="2878282" cy="1784535"/>
          </a:xfrm>
          <a:prstGeom prst="rect">
            <a:avLst/>
          </a:prstGeom>
        </p:spPr>
      </p:pic>
      <p:sp>
        <p:nvSpPr>
          <p:cNvPr id="9" name="Title 1">
            <a:extLst>
              <a:ext uri="{FF2B5EF4-FFF2-40B4-BE49-F238E27FC236}">
                <a16:creationId xmlns:a16="http://schemas.microsoft.com/office/drawing/2014/main" id="{41658986-19A5-A449-A1DD-518762E8A9C5}"/>
              </a:ext>
            </a:extLst>
          </p:cNvPr>
          <p:cNvSpPr txBox="1">
            <a:spLocks/>
          </p:cNvSpPr>
          <p:nvPr/>
        </p:nvSpPr>
        <p:spPr bwMode="auto">
          <a:xfrm>
            <a:off x="3877208" y="3084143"/>
            <a:ext cx="1359810" cy="689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2000" b="1"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defTabSz="914400"/>
            <a:r>
              <a:rPr lang="en-US" sz="1800" b="0" dirty="0">
                <a:latin typeface="Century Gothic" panose="020B0502020202020204" pitchFamily="34" charset="0"/>
              </a:rPr>
              <a:t>Pokémon</a:t>
            </a:r>
          </a:p>
        </p:txBody>
      </p:sp>
      <p:pic>
        <p:nvPicPr>
          <p:cNvPr id="12" name="Picture 11">
            <a:extLst>
              <a:ext uri="{FF2B5EF4-FFF2-40B4-BE49-F238E27FC236}">
                <a16:creationId xmlns:a16="http://schemas.microsoft.com/office/drawing/2014/main" id="{14506A94-AABF-0F4F-A321-0EF1D85B7C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4965" y="2872106"/>
            <a:ext cx="2830162" cy="2121814"/>
          </a:xfrm>
          <a:prstGeom prst="rect">
            <a:avLst/>
          </a:prstGeom>
        </p:spPr>
      </p:pic>
      <p:pic>
        <p:nvPicPr>
          <p:cNvPr id="15" name="Picture 14">
            <a:extLst>
              <a:ext uri="{FF2B5EF4-FFF2-40B4-BE49-F238E27FC236}">
                <a16:creationId xmlns:a16="http://schemas.microsoft.com/office/drawing/2014/main" id="{D13CE66D-BE89-294E-A479-6CD128C332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8000" y="753867"/>
            <a:ext cx="4632036" cy="2605520"/>
          </a:xfrm>
          <a:prstGeom prst="rect">
            <a:avLst/>
          </a:prstGeom>
        </p:spPr>
      </p:pic>
      <p:pic>
        <p:nvPicPr>
          <p:cNvPr id="17" name="Picture 16">
            <a:extLst>
              <a:ext uri="{FF2B5EF4-FFF2-40B4-BE49-F238E27FC236}">
                <a16:creationId xmlns:a16="http://schemas.microsoft.com/office/drawing/2014/main" id="{98532792-FFDE-1D4B-AC9F-890CD17BD3D0}"/>
              </a:ext>
            </a:extLst>
          </p:cNvPr>
          <p:cNvPicPr>
            <a:picLocks noChangeAspect="1"/>
          </p:cNvPicPr>
          <p:nvPr/>
        </p:nvPicPr>
        <p:blipFill>
          <a:blip r:embed="rId6"/>
          <a:stretch>
            <a:fillRect/>
          </a:stretch>
        </p:blipFill>
        <p:spPr>
          <a:xfrm>
            <a:off x="511463" y="3438763"/>
            <a:ext cx="2987111" cy="1686272"/>
          </a:xfrm>
          <a:prstGeom prst="rect">
            <a:avLst/>
          </a:prstGeom>
        </p:spPr>
      </p:pic>
      <p:sp>
        <p:nvSpPr>
          <p:cNvPr id="18" name="Title 1">
            <a:extLst>
              <a:ext uri="{FF2B5EF4-FFF2-40B4-BE49-F238E27FC236}">
                <a16:creationId xmlns:a16="http://schemas.microsoft.com/office/drawing/2014/main" id="{3B4263BF-4367-214E-903B-BDB8BBD804F9}"/>
              </a:ext>
            </a:extLst>
          </p:cNvPr>
          <p:cNvSpPr txBox="1">
            <a:spLocks/>
          </p:cNvSpPr>
          <p:nvPr/>
        </p:nvSpPr>
        <p:spPr bwMode="auto">
          <a:xfrm>
            <a:off x="5562600" y="4648200"/>
            <a:ext cx="2874818" cy="689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2000" b="1"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defTabSz="914400"/>
            <a:r>
              <a:rPr lang="en-US" sz="1800" b="0" dirty="0">
                <a:latin typeface="Century Gothic" panose="020B0502020202020204" pitchFamily="34" charset="0"/>
              </a:rPr>
              <a:t>Spirited Away</a:t>
            </a:r>
          </a:p>
        </p:txBody>
      </p:sp>
      <p:sp>
        <p:nvSpPr>
          <p:cNvPr id="19" name="Title 1">
            <a:extLst>
              <a:ext uri="{FF2B5EF4-FFF2-40B4-BE49-F238E27FC236}">
                <a16:creationId xmlns:a16="http://schemas.microsoft.com/office/drawing/2014/main" id="{16642E34-7DAE-B04A-8E6E-F010E329DF3F}"/>
              </a:ext>
            </a:extLst>
          </p:cNvPr>
          <p:cNvSpPr txBox="1">
            <a:spLocks/>
          </p:cNvSpPr>
          <p:nvPr/>
        </p:nvSpPr>
        <p:spPr bwMode="auto">
          <a:xfrm>
            <a:off x="1" y="5608981"/>
            <a:ext cx="9144000" cy="689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2000" b="1"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ctr" defTabSz="914400"/>
            <a:r>
              <a:rPr lang="en-US" sz="2400" dirty="0">
                <a:latin typeface="Roboto" panose="02000000000000000000" pitchFamily="2" charset="0"/>
                <a:ea typeface="Roboto" panose="02000000000000000000" pitchFamily="2" charset="0"/>
                <a:cs typeface="Futura" panose="020B0602020204020303" pitchFamily="34" charset="-79"/>
              </a:rPr>
              <a:t>Since onigiri is an everyday food, </a:t>
            </a:r>
          </a:p>
          <a:p>
            <a:pPr algn="ctr" defTabSz="914400"/>
            <a:r>
              <a:rPr lang="en-US" sz="2400" dirty="0">
                <a:latin typeface="Roboto" panose="02000000000000000000" pitchFamily="2" charset="0"/>
                <a:ea typeface="Roboto" panose="02000000000000000000" pitchFamily="2" charset="0"/>
                <a:cs typeface="Futura" panose="020B0602020204020303" pitchFamily="34" charset="-79"/>
              </a:rPr>
              <a:t>it often appears in anime scenes.</a:t>
            </a:r>
          </a:p>
        </p:txBody>
      </p:sp>
    </p:spTree>
    <p:extLst>
      <p:ext uri="{BB962C8B-B14F-4D97-AF65-F5344CB8AC3E}">
        <p14:creationId xmlns:p14="http://schemas.microsoft.com/office/powerpoint/2010/main" val="2258555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te of sushi&#10;&#10;Description automatically generated">
            <a:extLst>
              <a:ext uri="{FF2B5EF4-FFF2-40B4-BE49-F238E27FC236}">
                <a16:creationId xmlns:a16="http://schemas.microsoft.com/office/drawing/2014/main" id="{985C1934-CC63-5E4F-B74A-9F5F07AF33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8729" y="1148013"/>
            <a:ext cx="2730609" cy="1991738"/>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C51DA93F-D7D3-1446-B292-BDCF5284CD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0468" y="1148013"/>
            <a:ext cx="2487736" cy="2061726"/>
          </a:xfrm>
          <a:prstGeom prst="rect">
            <a:avLst/>
          </a:prstGeom>
        </p:spPr>
      </p:pic>
      <p:pic>
        <p:nvPicPr>
          <p:cNvPr id="12" name="Picture 11" descr="Text&#10;&#10;Description automatically generated">
            <a:extLst>
              <a:ext uri="{FF2B5EF4-FFF2-40B4-BE49-F238E27FC236}">
                <a16:creationId xmlns:a16="http://schemas.microsoft.com/office/drawing/2014/main" id="{76946973-8023-1640-8131-B41116DEE4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75499" y="1146108"/>
            <a:ext cx="2783865" cy="2362978"/>
          </a:xfrm>
          <a:prstGeom prst="rect">
            <a:avLst/>
          </a:prstGeom>
        </p:spPr>
      </p:pic>
      <p:pic>
        <p:nvPicPr>
          <p:cNvPr id="15" name="Picture 14" descr="Diagram&#10;&#10;Description automatically generated with medium confidence">
            <a:extLst>
              <a:ext uri="{FF2B5EF4-FFF2-40B4-BE49-F238E27FC236}">
                <a16:creationId xmlns:a16="http://schemas.microsoft.com/office/drawing/2014/main" id="{FFB4149D-C478-AA48-B568-3CD24A5EA67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0468" y="4167658"/>
            <a:ext cx="2972723" cy="2191392"/>
          </a:xfrm>
          <a:prstGeom prst="rect">
            <a:avLst/>
          </a:prstGeom>
        </p:spPr>
      </p:pic>
      <p:sp>
        <p:nvSpPr>
          <p:cNvPr id="14" name="タイトル 2">
            <a:extLst>
              <a:ext uri="{FF2B5EF4-FFF2-40B4-BE49-F238E27FC236}">
                <a16:creationId xmlns:a16="http://schemas.microsoft.com/office/drawing/2014/main" id="{705520BE-7926-4D43-8A2F-E5821D96CF1A}"/>
              </a:ext>
            </a:extLst>
          </p:cNvPr>
          <p:cNvSpPr txBox="1">
            <a:spLocks/>
          </p:cNvSpPr>
          <p:nvPr/>
        </p:nvSpPr>
        <p:spPr bwMode="auto">
          <a:xfrm>
            <a:off x="57150" y="0"/>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dirty="0"/>
              <a:t>Onigiri Media Exposure in the US</a:t>
            </a:r>
            <a:endParaRPr lang="ja-JP" altLang="en-US" dirty="0"/>
          </a:p>
        </p:txBody>
      </p:sp>
      <p:sp>
        <p:nvSpPr>
          <p:cNvPr id="16" name="TextBox 134">
            <a:extLst>
              <a:ext uri="{FF2B5EF4-FFF2-40B4-BE49-F238E27FC236}">
                <a16:creationId xmlns:a16="http://schemas.microsoft.com/office/drawing/2014/main" id="{85A3AB65-EDBF-214F-A09E-1985306C1260}"/>
              </a:ext>
            </a:extLst>
          </p:cNvPr>
          <p:cNvSpPr txBox="1">
            <a:spLocks noChangeArrowheads="1"/>
          </p:cNvSpPr>
          <p:nvPr/>
        </p:nvSpPr>
        <p:spPr bwMode="auto">
          <a:xfrm>
            <a:off x="340468" y="677288"/>
            <a:ext cx="2572853" cy="369332"/>
          </a:xfrm>
          <a:prstGeom prst="rect">
            <a:avLst/>
          </a:prstGeom>
          <a:noFill/>
          <a:ln>
            <a:noFill/>
          </a:ln>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defTabSz="914400" eaLnBrk="1" hangingPunct="1">
              <a:spcBef>
                <a:spcPct val="0"/>
              </a:spcBef>
              <a:buFont typeface="Arial" charset="0"/>
              <a:buNone/>
              <a:defRPr/>
            </a:pPr>
            <a:r>
              <a:rPr lang="en-US" altLang="ja-JP" sz="1800" b="1" dirty="0">
                <a:solidFill>
                  <a:prstClr val="black"/>
                </a:solidFill>
                <a:latin typeface="Century Gothic" charset="0"/>
                <a:ea typeface="Century Gothic" charset="0"/>
                <a:cs typeface="Century Gothic" charset="0"/>
              </a:rPr>
              <a:t>CNN</a:t>
            </a:r>
            <a:endParaRPr lang="en-US" altLang="ja-JP" sz="1050" dirty="0">
              <a:solidFill>
                <a:schemeClr val="tx1">
                  <a:lumMod val="75000"/>
                  <a:lumOff val="25000"/>
                </a:schemeClr>
              </a:solidFill>
              <a:latin typeface="Century Gothic" charset="0"/>
              <a:ea typeface="Century Gothic" charset="0"/>
              <a:cs typeface="Century Gothic" charset="0"/>
            </a:endParaRPr>
          </a:p>
        </p:txBody>
      </p:sp>
      <p:sp>
        <p:nvSpPr>
          <p:cNvPr id="17" name="TextBox 134">
            <a:extLst>
              <a:ext uri="{FF2B5EF4-FFF2-40B4-BE49-F238E27FC236}">
                <a16:creationId xmlns:a16="http://schemas.microsoft.com/office/drawing/2014/main" id="{946F8429-5444-6646-A172-F9117AFCF08A}"/>
              </a:ext>
            </a:extLst>
          </p:cNvPr>
          <p:cNvSpPr txBox="1">
            <a:spLocks noChangeArrowheads="1"/>
          </p:cNvSpPr>
          <p:nvPr/>
        </p:nvSpPr>
        <p:spPr bwMode="auto">
          <a:xfrm>
            <a:off x="340468" y="3696934"/>
            <a:ext cx="3183043" cy="369332"/>
          </a:xfrm>
          <a:prstGeom prst="rect">
            <a:avLst/>
          </a:prstGeom>
          <a:noFill/>
          <a:ln>
            <a:noFill/>
          </a:ln>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defTabSz="914400" eaLnBrk="1" hangingPunct="1">
              <a:spcBef>
                <a:spcPct val="0"/>
              </a:spcBef>
              <a:buFont typeface="Arial" charset="0"/>
              <a:buNone/>
              <a:defRPr/>
            </a:pPr>
            <a:r>
              <a:rPr lang="en-US" altLang="ja-JP" sz="1800" b="1" dirty="0">
                <a:solidFill>
                  <a:prstClr val="black"/>
                </a:solidFill>
                <a:latin typeface="Century Gothic" charset="0"/>
                <a:ea typeface="Century Gothic" charset="0"/>
                <a:cs typeface="Century Gothic" charset="0"/>
              </a:rPr>
              <a:t>The Wall Street Journal</a:t>
            </a:r>
            <a:endParaRPr lang="en-US" altLang="ja-JP" sz="1050" dirty="0">
              <a:solidFill>
                <a:schemeClr val="tx1">
                  <a:lumMod val="75000"/>
                  <a:lumOff val="25000"/>
                </a:schemeClr>
              </a:solidFill>
              <a:latin typeface="Century Gothic" charset="0"/>
              <a:ea typeface="Century Gothic" charset="0"/>
              <a:cs typeface="Century Gothic" charset="0"/>
            </a:endParaRPr>
          </a:p>
        </p:txBody>
      </p:sp>
      <p:sp>
        <p:nvSpPr>
          <p:cNvPr id="18" name="TextBox 134">
            <a:extLst>
              <a:ext uri="{FF2B5EF4-FFF2-40B4-BE49-F238E27FC236}">
                <a16:creationId xmlns:a16="http://schemas.microsoft.com/office/drawing/2014/main" id="{61122360-BCAA-C046-9EB1-3004FB1957F9}"/>
              </a:ext>
            </a:extLst>
          </p:cNvPr>
          <p:cNvSpPr txBox="1">
            <a:spLocks noChangeArrowheads="1"/>
          </p:cNvSpPr>
          <p:nvPr/>
        </p:nvSpPr>
        <p:spPr bwMode="auto">
          <a:xfrm>
            <a:off x="3168729" y="677287"/>
            <a:ext cx="2572853" cy="369332"/>
          </a:xfrm>
          <a:prstGeom prst="rect">
            <a:avLst/>
          </a:prstGeom>
          <a:noFill/>
          <a:ln>
            <a:noFill/>
          </a:ln>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defTabSz="914400" eaLnBrk="1" hangingPunct="1">
              <a:spcBef>
                <a:spcPct val="0"/>
              </a:spcBef>
              <a:buFont typeface="Arial" charset="0"/>
              <a:buNone/>
              <a:defRPr/>
            </a:pPr>
            <a:r>
              <a:rPr lang="en-US" altLang="ja-JP" sz="1800" b="1" dirty="0">
                <a:solidFill>
                  <a:prstClr val="black"/>
                </a:solidFill>
                <a:latin typeface="Century Gothic" charset="0"/>
                <a:ea typeface="Century Gothic" charset="0"/>
                <a:cs typeface="Century Gothic" charset="0"/>
              </a:rPr>
              <a:t>The New York Times</a:t>
            </a:r>
            <a:endParaRPr lang="en-US" altLang="ja-JP" sz="1050" dirty="0">
              <a:solidFill>
                <a:schemeClr val="tx1">
                  <a:lumMod val="75000"/>
                  <a:lumOff val="25000"/>
                </a:schemeClr>
              </a:solidFill>
              <a:latin typeface="Century Gothic" charset="0"/>
              <a:ea typeface="Century Gothic" charset="0"/>
              <a:cs typeface="Century Gothic" charset="0"/>
            </a:endParaRPr>
          </a:p>
        </p:txBody>
      </p:sp>
      <p:sp>
        <p:nvSpPr>
          <p:cNvPr id="19" name="TextBox 134">
            <a:extLst>
              <a:ext uri="{FF2B5EF4-FFF2-40B4-BE49-F238E27FC236}">
                <a16:creationId xmlns:a16="http://schemas.microsoft.com/office/drawing/2014/main" id="{272B5EA0-B665-EA4A-870B-FD4EB588803B}"/>
              </a:ext>
            </a:extLst>
          </p:cNvPr>
          <p:cNvSpPr txBox="1">
            <a:spLocks noChangeArrowheads="1"/>
          </p:cNvSpPr>
          <p:nvPr/>
        </p:nvSpPr>
        <p:spPr bwMode="auto">
          <a:xfrm>
            <a:off x="5975499" y="677288"/>
            <a:ext cx="2296634" cy="369332"/>
          </a:xfrm>
          <a:prstGeom prst="rect">
            <a:avLst/>
          </a:prstGeom>
          <a:noFill/>
          <a:ln>
            <a:noFill/>
          </a:ln>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defTabSz="914400" eaLnBrk="1" hangingPunct="1">
              <a:spcBef>
                <a:spcPct val="0"/>
              </a:spcBef>
              <a:buFont typeface="Arial" charset="0"/>
              <a:buNone/>
              <a:defRPr/>
            </a:pPr>
            <a:r>
              <a:rPr lang="en-US" altLang="ja-JP" sz="1800" b="1" dirty="0">
                <a:solidFill>
                  <a:prstClr val="black"/>
                </a:solidFill>
                <a:latin typeface="Century Gothic" charset="0"/>
                <a:ea typeface="Century Gothic" charset="0"/>
                <a:cs typeface="Century Gothic" charset="0"/>
              </a:rPr>
              <a:t>Boston Globe</a:t>
            </a:r>
            <a:endParaRPr lang="en-US" altLang="ja-JP" sz="1050" dirty="0">
              <a:solidFill>
                <a:schemeClr val="tx1">
                  <a:lumMod val="75000"/>
                  <a:lumOff val="25000"/>
                </a:schemeClr>
              </a:solidFill>
              <a:latin typeface="Century Gothic" charset="0"/>
              <a:ea typeface="Century Gothic" charset="0"/>
              <a:cs typeface="Century Gothic" charset="0"/>
            </a:endParaRPr>
          </a:p>
        </p:txBody>
      </p:sp>
      <p:sp>
        <p:nvSpPr>
          <p:cNvPr id="13" name="Title 1">
            <a:extLst>
              <a:ext uri="{FF2B5EF4-FFF2-40B4-BE49-F238E27FC236}">
                <a16:creationId xmlns:a16="http://schemas.microsoft.com/office/drawing/2014/main" id="{F06EF50C-E02C-464A-A42E-36A70898C4F1}"/>
              </a:ext>
            </a:extLst>
          </p:cNvPr>
          <p:cNvSpPr txBox="1">
            <a:spLocks/>
          </p:cNvSpPr>
          <p:nvPr/>
        </p:nvSpPr>
        <p:spPr bwMode="auto">
          <a:xfrm>
            <a:off x="3981679" y="4645425"/>
            <a:ext cx="4469942" cy="748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2000" b="1"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ctr" defTabSz="914400"/>
            <a:r>
              <a:rPr lang="en-US" dirty="0">
                <a:latin typeface="Roboto" panose="02000000000000000000" pitchFamily="2" charset="0"/>
                <a:ea typeface="Roboto" panose="02000000000000000000" pitchFamily="2" charset="0"/>
                <a:cs typeface="Futura" panose="020B0602020204020303" pitchFamily="34" charset="-79"/>
              </a:rPr>
              <a:t>Recently, onigiri have been featured in the media more and more.</a:t>
            </a:r>
          </a:p>
        </p:txBody>
      </p:sp>
    </p:spTree>
    <p:extLst>
      <p:ext uri="{BB962C8B-B14F-4D97-AF65-F5344CB8AC3E}">
        <p14:creationId xmlns:p14="http://schemas.microsoft.com/office/powerpoint/2010/main" val="186975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2">
            <a:extLst>
              <a:ext uri="{FF2B5EF4-FFF2-40B4-BE49-F238E27FC236}">
                <a16:creationId xmlns:a16="http://schemas.microsoft.com/office/drawing/2014/main" id="{4B995DEB-A114-46D0-B459-22A87C9CC420}"/>
              </a:ext>
            </a:extLst>
          </p:cNvPr>
          <p:cNvSpPr txBox="1">
            <a:spLocks/>
          </p:cNvSpPr>
          <p:nvPr/>
        </p:nvSpPr>
        <p:spPr bwMode="auto">
          <a:xfrm>
            <a:off x="57150" y="39688"/>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Why “</a:t>
            </a:r>
            <a:r>
              <a:rPr lang="en-US" altLang="ja-JP" dirty="0" err="1"/>
              <a:t>Onigiri</a:t>
            </a:r>
            <a:r>
              <a:rPr lang="en-US" altLang="ja-JP" dirty="0"/>
              <a:t>”?</a:t>
            </a:r>
            <a:endParaRPr lang="ja-JP" altLang="en-US" dirty="0"/>
          </a:p>
        </p:txBody>
      </p:sp>
      <p:sp>
        <p:nvSpPr>
          <p:cNvPr id="28674" name="Rectangle 2">
            <a:extLst>
              <a:ext uri="{FF2B5EF4-FFF2-40B4-BE49-F238E27FC236}">
                <a16:creationId xmlns:a16="http://schemas.microsoft.com/office/drawing/2014/main" id="{8442D0EB-3E81-41C8-8647-1A3318EB20BC}"/>
              </a:ext>
            </a:extLst>
          </p:cNvPr>
          <p:cNvSpPr>
            <a:spLocks noChangeArrowheads="1"/>
          </p:cNvSpPr>
          <p:nvPr/>
        </p:nvSpPr>
        <p:spPr bwMode="auto">
          <a:xfrm>
            <a:off x="0" y="4641850"/>
            <a:ext cx="91471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2400" dirty="0">
                <a:solidFill>
                  <a:srgbClr val="000000"/>
                </a:solidFill>
                <a:latin typeface="Century Gothic" panose="020B0502020202020204" pitchFamily="34" charset="0"/>
              </a:rPr>
              <a:t>As an NPO with roots in Japan, </a:t>
            </a:r>
          </a:p>
          <a:p>
            <a:pPr algn="ctr" defTabSz="914400" eaLnBrk="1" hangingPunct="1">
              <a:spcBef>
                <a:spcPct val="0"/>
              </a:spcBef>
              <a:buFontTx/>
              <a:buNone/>
            </a:pPr>
            <a:r>
              <a:rPr lang="en-US" altLang="ja-JP" sz="2400" dirty="0">
                <a:solidFill>
                  <a:srgbClr val="000000"/>
                </a:solidFill>
                <a:latin typeface="Century Gothic" panose="020B0502020202020204" pitchFamily="34" charset="0"/>
              </a:rPr>
              <a:t>TFT features Onigiri </a:t>
            </a:r>
          </a:p>
          <a:p>
            <a:pPr algn="ctr" defTabSz="914400" eaLnBrk="1" hangingPunct="1">
              <a:spcBef>
                <a:spcPct val="0"/>
              </a:spcBef>
              <a:buFontTx/>
              <a:buNone/>
            </a:pPr>
            <a:r>
              <a:rPr lang="en-US" altLang="ja-JP" sz="2400" dirty="0">
                <a:solidFill>
                  <a:srgbClr val="000000"/>
                </a:solidFill>
                <a:latin typeface="Century Gothic" panose="020B0502020202020204" pitchFamily="34" charset="0"/>
              </a:rPr>
              <a:t>to showcase the Japanese tradition </a:t>
            </a:r>
          </a:p>
          <a:p>
            <a:pPr algn="ctr" defTabSz="914400" eaLnBrk="1" hangingPunct="1">
              <a:spcBef>
                <a:spcPct val="0"/>
              </a:spcBef>
              <a:buFontTx/>
              <a:buNone/>
            </a:pPr>
            <a:r>
              <a:rPr lang="en-US" altLang="ja-JP" sz="2400" dirty="0">
                <a:solidFill>
                  <a:srgbClr val="000000"/>
                </a:solidFill>
                <a:latin typeface="Century Gothic" panose="020B0502020202020204" pitchFamily="34" charset="0"/>
              </a:rPr>
              <a:t>of making onigiri for loved ones. </a:t>
            </a:r>
          </a:p>
        </p:txBody>
      </p:sp>
      <p:pic>
        <p:nvPicPr>
          <p:cNvPr id="28675" name="Picture 4">
            <a:extLst>
              <a:ext uri="{FF2B5EF4-FFF2-40B4-BE49-F238E27FC236}">
                <a16:creationId xmlns:a16="http://schemas.microsoft.com/office/drawing/2014/main" id="{0C32B904-9049-4B03-8CC8-E51C26A281B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32063" y="1879600"/>
            <a:ext cx="407987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6" name="TextBox 134">
            <a:extLst>
              <a:ext uri="{FF2B5EF4-FFF2-40B4-BE49-F238E27FC236}">
                <a16:creationId xmlns:a16="http://schemas.microsoft.com/office/drawing/2014/main" id="{8292E00F-1C99-4B03-815B-8C4018AFEFF7}"/>
              </a:ext>
            </a:extLst>
          </p:cNvPr>
          <p:cNvSpPr txBox="1">
            <a:spLocks noChangeArrowheads="1"/>
          </p:cNvSpPr>
          <p:nvPr/>
        </p:nvSpPr>
        <p:spPr bwMode="auto">
          <a:xfrm>
            <a:off x="0" y="630238"/>
            <a:ext cx="91440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 typeface="Arial" panose="020B0604020202020204" pitchFamily="34" charset="0"/>
              <a:buNone/>
            </a:pPr>
            <a:r>
              <a:rPr lang="en-US" altLang="ja-JP" sz="2800" b="1" dirty="0">
                <a:solidFill>
                  <a:srgbClr val="000000"/>
                </a:solidFill>
                <a:latin typeface="Century Gothic" panose="020B0502020202020204" pitchFamily="34" charset="0"/>
              </a:rPr>
              <a:t>Onigiri are also a symbol of </a:t>
            </a:r>
            <a:r>
              <a:rPr lang="en-US" altLang="ja-JP" sz="2800" b="1" dirty="0">
                <a:solidFill>
                  <a:srgbClr val="CD0202"/>
                </a:solidFill>
                <a:latin typeface="Century Gothic" panose="020B0502020202020204" pitchFamily="34" charset="0"/>
              </a:rPr>
              <a:t>love &amp; care</a:t>
            </a:r>
          </a:p>
          <a:p>
            <a:pPr algn="ctr" defTabSz="914400" eaLnBrk="1" hangingPunct="1">
              <a:spcBef>
                <a:spcPct val="0"/>
              </a:spcBef>
              <a:buFont typeface="Arial" panose="020B0604020202020204" pitchFamily="34" charset="0"/>
              <a:buNone/>
            </a:pPr>
            <a:r>
              <a:rPr lang="en-US" altLang="ja-JP" sz="1800" dirty="0">
                <a:solidFill>
                  <a:srgbClr val="404040"/>
                </a:solidFill>
                <a:latin typeface="Century Gothic" panose="020B0502020202020204" pitchFamily="34" charset="0"/>
              </a:rPr>
              <a:t>Like a plate of warm chocolate chip cookies. </a:t>
            </a:r>
          </a:p>
          <a:p>
            <a:pPr algn="ctr" defTabSz="914400" eaLnBrk="1" hangingPunct="1">
              <a:spcBef>
                <a:spcPct val="0"/>
              </a:spcBef>
              <a:buFont typeface="Arial" panose="020B0604020202020204" pitchFamily="34" charset="0"/>
              <a:buNone/>
            </a:pPr>
            <a:r>
              <a:rPr lang="en-US" altLang="ja-JP" sz="1800" dirty="0">
                <a:solidFill>
                  <a:srgbClr val="404040"/>
                </a:solidFill>
                <a:latin typeface="Century Gothic" panose="020B0502020202020204" pitchFamily="34" charset="0"/>
              </a:rPr>
              <a:t>Onigiri are a comforting food that feel like home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descr="083309d8-7b13-1a0a-8637-c5f6975fb52f@yahoo.com.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1832"/>
          <a:stretch/>
        </p:blipFill>
        <p:spPr>
          <a:xfrm>
            <a:off x="1" y="455589"/>
            <a:ext cx="9144000" cy="6402411"/>
          </a:xfrm>
        </p:spPr>
      </p:pic>
      <p:pic>
        <p:nvPicPr>
          <p:cNvPr id="14" name="Picture 13" descr="Template_Content Slide v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49"/>
            <a:ext cx="9144000" cy="1280160"/>
          </a:xfrm>
          <a:prstGeom prst="rect">
            <a:avLst/>
          </a:prstGeom>
        </p:spPr>
      </p:pic>
      <p:sp>
        <p:nvSpPr>
          <p:cNvPr id="15" name="TextBox 14"/>
          <p:cNvSpPr txBox="1"/>
          <p:nvPr/>
        </p:nvSpPr>
        <p:spPr>
          <a:xfrm>
            <a:off x="1" y="378719"/>
            <a:ext cx="9144000" cy="523220"/>
          </a:xfrm>
          <a:prstGeom prst="rect">
            <a:avLst/>
          </a:prstGeom>
          <a:noFill/>
        </p:spPr>
        <p:txBody>
          <a:bodyPr wrap="square" rtlCol="0">
            <a:spAutoFit/>
          </a:bodyPr>
          <a:lstStyle>
            <a:defPPr>
              <a:defRPr lang="en-US"/>
            </a:defPPr>
            <a:lvl1pPr algn="ctr">
              <a:defRPr sz="3200">
                <a:solidFill>
                  <a:schemeClr val="bg1"/>
                </a:solidFill>
                <a:latin typeface="Chalkduster"/>
                <a:cs typeface="Chalkduster"/>
              </a:defRPr>
            </a:lvl1pPr>
          </a:lstStyle>
          <a:p>
            <a:r>
              <a:rPr lang="en-US" sz="2800" b="1" dirty="0">
                <a:latin typeface="Roboto" panose="02000000000000000000" pitchFamily="2" charset="0"/>
                <a:ea typeface="Roboto" panose="02000000000000000000" pitchFamily="2" charset="0"/>
                <a:cs typeface="Futura Medium" charset="0"/>
              </a:rPr>
              <a:t>LET’S COOK!</a:t>
            </a:r>
          </a:p>
        </p:txBody>
      </p:sp>
      <p:pic>
        <p:nvPicPr>
          <p:cNvPr id="16" name="Picture 15" descr="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0376" y="258662"/>
            <a:ext cx="1089028" cy="1089028"/>
          </a:xfrm>
          <a:prstGeom prst="rect">
            <a:avLst/>
          </a:prstGeom>
        </p:spPr>
      </p:pic>
    </p:spTree>
    <p:extLst>
      <p:ext uri="{BB962C8B-B14F-4D97-AF65-F5344CB8AC3E}">
        <p14:creationId xmlns:p14="http://schemas.microsoft.com/office/powerpoint/2010/main" val="2710536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228220" y="1606352"/>
            <a:ext cx="8448541" cy="4619244"/>
          </a:xfrm>
        </p:spPr>
        <p:txBody>
          <a:bodyPr>
            <a:normAutofit fontScale="77500" lnSpcReduction="20000"/>
          </a:bodyPr>
          <a:lstStyle/>
          <a:p>
            <a:pPr marL="0" indent="0" algn="ctr">
              <a:buNone/>
            </a:pPr>
            <a:r>
              <a:rPr lang="en-US" sz="4800" b="1" dirty="0">
                <a:solidFill>
                  <a:srgbClr val="FF0000"/>
                </a:solidFill>
                <a:latin typeface="Century Gothic" panose="020B0502020202020204" pitchFamily="34" charset="0"/>
                <a:ea typeface="Arial" charset="0"/>
                <a:cs typeface="Arial" charset="0"/>
              </a:rPr>
              <a:t>***IMPORTANT***</a:t>
            </a:r>
          </a:p>
          <a:p>
            <a:pPr marL="0" indent="0" algn="ctr">
              <a:buNone/>
            </a:pPr>
            <a:endParaRPr lang="en-US" sz="4800" b="1" dirty="0">
              <a:latin typeface="Century Gothic" panose="020B0502020202020204" pitchFamily="34" charset="0"/>
              <a:ea typeface="Arial" charset="0"/>
              <a:cs typeface="Arial" charset="0"/>
            </a:endParaRPr>
          </a:p>
          <a:p>
            <a:pPr marL="0" indent="0" algn="ctr">
              <a:buNone/>
            </a:pPr>
            <a:r>
              <a:rPr lang="en-US" sz="4800" b="1" dirty="0">
                <a:latin typeface="Century Gothic" panose="020B0502020202020204" pitchFamily="34" charset="0"/>
                <a:ea typeface="Arial" charset="0"/>
                <a:cs typeface="Arial" charset="0"/>
              </a:rPr>
              <a:t>If you have a </a:t>
            </a:r>
            <a:r>
              <a:rPr lang="en-US" sz="7100" b="1" dirty="0">
                <a:solidFill>
                  <a:srgbClr val="FF0000"/>
                </a:solidFill>
                <a:latin typeface="Century Gothic" panose="020B0502020202020204" pitchFamily="34" charset="0"/>
                <a:ea typeface="Arial" charset="0"/>
                <a:cs typeface="Arial" charset="0"/>
              </a:rPr>
              <a:t>Food Allergy</a:t>
            </a:r>
            <a:endParaRPr lang="en-US" sz="6500" b="1" dirty="0">
              <a:solidFill>
                <a:srgbClr val="FF0000"/>
              </a:solidFill>
              <a:latin typeface="Century Gothic" panose="020B0502020202020204" pitchFamily="34" charset="0"/>
              <a:ea typeface="Arial" charset="0"/>
              <a:cs typeface="Arial" charset="0"/>
            </a:endParaRPr>
          </a:p>
          <a:p>
            <a:pPr marL="0" indent="0" algn="ctr">
              <a:buNone/>
            </a:pPr>
            <a:r>
              <a:rPr lang="en-US" sz="4800" b="1" dirty="0">
                <a:latin typeface="Century Gothic" panose="020B0502020202020204" pitchFamily="34" charset="0"/>
                <a:ea typeface="Arial" charset="0"/>
                <a:cs typeface="Arial" charset="0"/>
              </a:rPr>
              <a:t>or any concerns or questions about the food, please let us know. </a:t>
            </a:r>
            <a:br>
              <a:rPr lang="en-US" sz="4800" b="1" dirty="0">
                <a:latin typeface="Century Gothic" panose="020B0502020202020204" pitchFamily="34" charset="0"/>
                <a:ea typeface="Arial" charset="0"/>
                <a:cs typeface="Arial" charset="0"/>
              </a:rPr>
            </a:br>
            <a:r>
              <a:rPr lang="en-US" sz="4800" b="1" dirty="0">
                <a:latin typeface="Century Gothic" panose="020B0502020202020204" pitchFamily="34" charset="0"/>
                <a:ea typeface="Arial" charset="0"/>
                <a:cs typeface="Arial" charset="0"/>
              </a:rPr>
              <a:t>Make sure to check ingredients information on the label.</a:t>
            </a:r>
          </a:p>
        </p:txBody>
      </p:sp>
      <p:pic>
        <p:nvPicPr>
          <p:cNvPr id="9" name="Picture 8" descr="Template_Content Slide v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1280160"/>
          </a:xfrm>
          <a:prstGeom prst="rect">
            <a:avLst/>
          </a:prstGeom>
        </p:spPr>
      </p:pic>
      <p:sp>
        <p:nvSpPr>
          <p:cNvPr id="10" name="TextBox 4"/>
          <p:cNvSpPr txBox="1"/>
          <p:nvPr/>
        </p:nvSpPr>
        <p:spPr>
          <a:xfrm>
            <a:off x="0" y="347692"/>
            <a:ext cx="9144000" cy="523220"/>
          </a:xfrm>
          <a:prstGeom prst="rect">
            <a:avLst/>
          </a:prstGeom>
          <a:noFill/>
        </p:spPr>
        <p:txBody>
          <a:bodyPr wrap="square" rtlCol="0">
            <a:spAutoFit/>
          </a:bodyPr>
          <a:lstStyle/>
          <a:p>
            <a:pPr algn="ctr"/>
            <a:r>
              <a:rPr lang="en-US" sz="2800" b="1" dirty="0">
                <a:solidFill>
                  <a:schemeClr val="bg1"/>
                </a:solidFill>
                <a:latin typeface="Roboto" panose="02000000000000000000" pitchFamily="2" charset="0"/>
                <a:ea typeface="Roboto" panose="02000000000000000000" pitchFamily="2" charset="0"/>
                <a:cs typeface="Arial" charset="0"/>
              </a:rPr>
              <a:t>FOOD ALLERGY</a:t>
            </a:r>
          </a:p>
        </p:txBody>
      </p:sp>
      <p:pic>
        <p:nvPicPr>
          <p:cNvPr id="11" name="Picture 10" descr="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20376" y="258662"/>
            <a:ext cx="1089028" cy="1089028"/>
          </a:xfrm>
          <a:prstGeom prst="rect">
            <a:avLst/>
          </a:prstGeom>
        </p:spPr>
      </p:pic>
    </p:spTree>
    <p:extLst>
      <p:ext uri="{BB962C8B-B14F-4D97-AF65-F5344CB8AC3E}">
        <p14:creationId xmlns:p14="http://schemas.microsoft.com/office/powerpoint/2010/main" val="65977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1" descr="itadakimasu.psd"/>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67765"/>
            <a:ext cx="9144000" cy="6290235"/>
          </a:xfrm>
          <a:prstGeom prst="rect">
            <a:avLst/>
          </a:prstGeom>
        </p:spPr>
      </p:pic>
      <p:pic>
        <p:nvPicPr>
          <p:cNvPr id="10" name="Picture 9" descr="Template_Content Slide v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23" y="-2354"/>
            <a:ext cx="9144000" cy="1280160"/>
          </a:xfrm>
          <a:prstGeom prst="rect">
            <a:avLst/>
          </a:prstGeom>
        </p:spPr>
      </p:pic>
      <p:sp>
        <p:nvSpPr>
          <p:cNvPr id="11" name="TextBox 4"/>
          <p:cNvSpPr txBox="1"/>
          <p:nvPr/>
        </p:nvSpPr>
        <p:spPr>
          <a:xfrm>
            <a:off x="1" y="306155"/>
            <a:ext cx="9144000" cy="523220"/>
          </a:xfrm>
          <a:prstGeom prst="rect">
            <a:avLst/>
          </a:prstGeom>
          <a:noFill/>
        </p:spPr>
        <p:txBody>
          <a:bodyPr wrap="square" rtlCol="0">
            <a:spAutoFit/>
          </a:bodyPr>
          <a:lstStyle/>
          <a:p>
            <a:pPr algn="ctr"/>
            <a:r>
              <a:rPr lang="en-US" sz="2800" b="1" dirty="0">
                <a:solidFill>
                  <a:schemeClr val="bg1"/>
                </a:solidFill>
                <a:latin typeface="Roboto" panose="02000000000000000000" pitchFamily="2" charset="0"/>
                <a:ea typeface="Roboto" panose="02000000000000000000" pitchFamily="2" charset="0"/>
                <a:cs typeface="Futura Medium" charset="0"/>
              </a:rPr>
              <a:t>LET’S EAT!</a:t>
            </a:r>
          </a:p>
        </p:txBody>
      </p:sp>
      <p:sp>
        <p:nvSpPr>
          <p:cNvPr id="12" name="Rectangle 11"/>
          <p:cNvSpPr/>
          <p:nvPr/>
        </p:nvSpPr>
        <p:spPr>
          <a:xfrm>
            <a:off x="916191" y="3051162"/>
            <a:ext cx="7311617" cy="1200329"/>
          </a:xfrm>
          <a:prstGeom prst="rect">
            <a:avLst/>
          </a:prstGeom>
        </p:spPr>
        <p:txBody>
          <a:bodyPr wrap="none">
            <a:spAutoFit/>
          </a:bodyPr>
          <a:lstStyle/>
          <a:p>
            <a:pPr algn="ctr"/>
            <a:r>
              <a:rPr lang="en-US" sz="7200" b="1" dirty="0">
                <a:solidFill>
                  <a:srgbClr val="FF0000"/>
                </a:solidFill>
                <a:effectLst>
                  <a:glow rad="127000">
                    <a:schemeClr val="bg1"/>
                  </a:glow>
                  <a:outerShdw blurRad="50800" dist="38100" dir="2700000" algn="tl" rotWithShape="0">
                    <a:prstClr val="black">
                      <a:alpha val="40000"/>
                    </a:prstClr>
                  </a:outerShdw>
                </a:effectLst>
                <a:latin typeface="Roboto" panose="02000000000000000000" pitchFamily="2" charset="0"/>
                <a:ea typeface="Roboto" panose="02000000000000000000" pitchFamily="2" charset="0"/>
                <a:cs typeface="Arial Black" charset="0"/>
              </a:rPr>
              <a:t>“ITADAKI MASU”</a:t>
            </a:r>
          </a:p>
        </p:txBody>
      </p:sp>
      <p:pic>
        <p:nvPicPr>
          <p:cNvPr id="13" name="Picture 12" descr="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0376" y="258662"/>
            <a:ext cx="1089028" cy="1089028"/>
          </a:xfrm>
          <a:prstGeom prst="rect">
            <a:avLst/>
          </a:prstGeom>
        </p:spPr>
      </p:pic>
      <p:sp>
        <p:nvSpPr>
          <p:cNvPr id="14" name="Rectangle 13"/>
          <p:cNvSpPr/>
          <p:nvPr/>
        </p:nvSpPr>
        <p:spPr>
          <a:xfrm>
            <a:off x="2569694" y="3995058"/>
            <a:ext cx="4004622" cy="523220"/>
          </a:xfrm>
          <a:prstGeom prst="rect">
            <a:avLst/>
          </a:prstGeom>
        </p:spPr>
        <p:txBody>
          <a:bodyPr wrap="none">
            <a:spAutoFit/>
          </a:bodyPr>
          <a:lstStyle/>
          <a:p>
            <a:pPr algn="ctr"/>
            <a:r>
              <a:rPr lang="en-US" sz="2800" b="1" dirty="0">
                <a:effectLst>
                  <a:glow rad="127000">
                    <a:schemeClr val="bg1"/>
                  </a:glow>
                  <a:outerShdw blurRad="50800" dist="38100" dir="2700000" algn="tl" rotWithShape="0">
                    <a:prstClr val="black">
                      <a:alpha val="40000"/>
                    </a:prstClr>
                  </a:outerShdw>
                </a:effectLst>
                <a:latin typeface="Roboto" panose="02000000000000000000" pitchFamily="2" charset="0"/>
                <a:ea typeface="Roboto" panose="02000000000000000000" pitchFamily="2" charset="0"/>
                <a:cs typeface="Arial" charset="0"/>
              </a:rPr>
              <a:t>Thank you for the meal!</a:t>
            </a:r>
          </a:p>
        </p:txBody>
      </p:sp>
      <p:sp>
        <p:nvSpPr>
          <p:cNvPr id="9" name="TextBox 4"/>
          <p:cNvSpPr txBox="1"/>
          <p:nvPr/>
        </p:nvSpPr>
        <p:spPr>
          <a:xfrm>
            <a:off x="0" y="2665778"/>
            <a:ext cx="9144000" cy="461665"/>
          </a:xfrm>
          <a:prstGeom prst="rect">
            <a:avLst/>
          </a:prstGeom>
          <a:noFill/>
        </p:spPr>
        <p:txBody>
          <a:bodyPr wrap="square" rtlCol="0">
            <a:spAutoFit/>
          </a:bodyPr>
          <a:lstStyle/>
          <a:p>
            <a:pPr algn="ctr"/>
            <a:r>
              <a:rPr lang="ja-JP" altLang="en-US" sz="2400">
                <a:solidFill>
                  <a:srgbClr val="FF0000"/>
                </a:solidFill>
                <a:effectLst>
                  <a:glow rad="63500">
                    <a:schemeClr val="bg1"/>
                  </a:glow>
                </a:effectLst>
                <a:latin typeface="Hiragino Kaku Gothic Std W8" charset="-128"/>
                <a:ea typeface="Hiragino Kaku Gothic Std W8" charset="-128"/>
                <a:cs typeface="Hiragino Kaku Gothic Std W8" charset="-128"/>
              </a:rPr>
              <a:t>いただきます</a:t>
            </a:r>
            <a:endParaRPr lang="en-US" sz="2400" dirty="0">
              <a:solidFill>
                <a:srgbClr val="FF0000"/>
              </a:solidFill>
              <a:effectLst>
                <a:glow rad="63500">
                  <a:schemeClr val="bg1"/>
                </a:glow>
              </a:effectLst>
              <a:latin typeface="Hiragino Kaku Gothic Std W8" charset="-128"/>
              <a:ea typeface="Hiragino Kaku Gothic Std W8" charset="-128"/>
              <a:cs typeface="Hiragino Kaku Gothic Std W8" charset="-128"/>
            </a:endParaRPr>
          </a:p>
        </p:txBody>
      </p:sp>
    </p:spTree>
    <p:extLst>
      <p:ext uri="{BB962C8B-B14F-4D97-AF65-F5344CB8AC3E}">
        <p14:creationId xmlns:p14="http://schemas.microsoft.com/office/powerpoint/2010/main" val="6378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12"/>
                                        </p:tgtEl>
                                        <p:attrNameLst>
                                          <p:attrName>ppt_x</p:attrName>
                                          <p:attrName>ppt_y</p:attrName>
                                        </p:attrNameLst>
                                      </p:cBhvr>
                                    </p:animMotion>
                                    <p:animRot by="1500000">
                                      <p:cBhvr>
                                        <p:cTn id="7" dur="250" fill="hold">
                                          <p:stCondLst>
                                            <p:cond delay="0"/>
                                          </p:stCondLst>
                                        </p:cTn>
                                        <p:tgtEl>
                                          <p:spTgt spid="12"/>
                                        </p:tgtEl>
                                        <p:attrNameLst>
                                          <p:attrName>r</p:attrName>
                                        </p:attrNameLst>
                                      </p:cBhvr>
                                    </p:animRot>
                                    <p:animRot by="-1500000">
                                      <p:cBhvr>
                                        <p:cTn id="8" dur="250" fill="hold">
                                          <p:stCondLst>
                                            <p:cond delay="250"/>
                                          </p:stCondLst>
                                        </p:cTn>
                                        <p:tgtEl>
                                          <p:spTgt spid="12"/>
                                        </p:tgtEl>
                                        <p:attrNameLst>
                                          <p:attrName>r</p:attrName>
                                        </p:attrNameLst>
                                      </p:cBhvr>
                                    </p:animRot>
                                    <p:animRot by="-1500000">
                                      <p:cBhvr>
                                        <p:cTn id="9" dur="250" fill="hold">
                                          <p:stCondLst>
                                            <p:cond delay="500"/>
                                          </p:stCondLst>
                                        </p:cTn>
                                        <p:tgtEl>
                                          <p:spTgt spid="12"/>
                                        </p:tgtEl>
                                        <p:attrNameLst>
                                          <p:attrName>r</p:attrName>
                                        </p:attrNameLst>
                                      </p:cBhvr>
                                    </p:animRot>
                                    <p:animRot by="1500000">
                                      <p:cBhvr>
                                        <p:cTn id="10" dur="250" fill="hold">
                                          <p:stCondLst>
                                            <p:cond delay="75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98">
            <a:extLst>
              <a:ext uri="{FF2B5EF4-FFF2-40B4-BE49-F238E27FC236}">
                <a16:creationId xmlns:a16="http://schemas.microsoft.com/office/drawing/2014/main" id="{706EB2DC-771D-46C7-8C49-FCEDD6FA6B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925" y="2152650"/>
            <a:ext cx="7920038" cy="4278313"/>
          </a:xfrm>
          <a:prstGeom prst="rect">
            <a:avLst/>
          </a:prstGeom>
          <a:noFill/>
          <a:ln>
            <a:noFill/>
          </a:ln>
          <a:extLst>
            <a:ext uri="{909E8E84-426E-40dd-AFC4-6F175D3DCCD1}">
              <a14:hiddenFill xmlns="" xmlns:a14="http://schemas.microsoft.com/office/drawing/2010/main">
                <a:solidFill>
                  <a:srgbClr val="FFFFFF">
                    <a:alpha val="2509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Freeform 87">
            <a:extLst>
              <a:ext uri="{FF2B5EF4-FFF2-40B4-BE49-F238E27FC236}">
                <a16:creationId xmlns:a16="http://schemas.microsoft.com/office/drawing/2014/main" id="{BADAB3BC-7766-4EE7-B3C0-0CFF8B5D09C5}"/>
              </a:ext>
            </a:extLst>
          </p:cNvPr>
          <p:cNvSpPr>
            <a:spLocks/>
          </p:cNvSpPr>
          <p:nvPr/>
        </p:nvSpPr>
        <p:spPr bwMode="auto">
          <a:xfrm>
            <a:off x="793750" y="3443288"/>
            <a:ext cx="1519238" cy="2278062"/>
          </a:xfrm>
          <a:custGeom>
            <a:avLst/>
            <a:gdLst>
              <a:gd name="T0" fmla="*/ 2147483646 w 1196"/>
              <a:gd name="T1" fmla="*/ 2147483646 h 1326"/>
              <a:gd name="T2" fmla="*/ 2147483646 w 1196"/>
              <a:gd name="T3" fmla="*/ 2147483646 h 1326"/>
              <a:gd name="T4" fmla="*/ 2147483646 w 1196"/>
              <a:gd name="T5" fmla="*/ 2147483646 h 1326"/>
              <a:gd name="T6" fmla="*/ 2147483646 w 1196"/>
              <a:gd name="T7" fmla="*/ 2147483646 h 1326"/>
              <a:gd name="T8" fmla="*/ 2147483646 w 1196"/>
              <a:gd name="T9" fmla="*/ 2147483646 h 1326"/>
              <a:gd name="T10" fmla="*/ 2147483646 w 1196"/>
              <a:gd name="T11" fmla="*/ 2147483646 h 1326"/>
              <a:gd name="T12" fmla="*/ 2147483646 w 1196"/>
              <a:gd name="T13" fmla="*/ 2147483646 h 1326"/>
              <a:gd name="T14" fmla="*/ 2147483646 w 1196"/>
              <a:gd name="T15" fmla="*/ 2147483646 h 1326"/>
              <a:gd name="T16" fmla="*/ 2147483646 w 1196"/>
              <a:gd name="T17" fmla="*/ 2147483646 h 1326"/>
              <a:gd name="T18" fmla="*/ 2147483646 w 1196"/>
              <a:gd name="T19" fmla="*/ 2147483646 h 1326"/>
              <a:gd name="T20" fmla="*/ 2147483646 w 1196"/>
              <a:gd name="T21" fmla="*/ 2147483646 h 1326"/>
              <a:gd name="T22" fmla="*/ 2147483646 w 1196"/>
              <a:gd name="T23" fmla="*/ 2147483646 h 1326"/>
              <a:gd name="T24" fmla="*/ 2147483646 w 1196"/>
              <a:gd name="T25" fmla="*/ 2147483646 h 1326"/>
              <a:gd name="T26" fmla="*/ 2147483646 w 1196"/>
              <a:gd name="T27" fmla="*/ 2147483646 h 1326"/>
              <a:gd name="T28" fmla="*/ 2147483646 w 1196"/>
              <a:gd name="T29" fmla="*/ 2147483646 h 1326"/>
              <a:gd name="T30" fmla="*/ 2147483646 w 1196"/>
              <a:gd name="T31" fmla="*/ 2147483646 h 1326"/>
              <a:gd name="T32" fmla="*/ 2147483646 w 1196"/>
              <a:gd name="T33" fmla="*/ 2147483646 h 1326"/>
              <a:gd name="T34" fmla="*/ 0 w 1196"/>
              <a:gd name="T35" fmla="*/ 2147483646 h 1326"/>
              <a:gd name="T36" fmla="*/ 0 w 1196"/>
              <a:gd name="T37" fmla="*/ 2147483646 h 1326"/>
              <a:gd name="T38" fmla="*/ 2147483646 w 1196"/>
              <a:gd name="T39" fmla="*/ 2147483646 h 1326"/>
              <a:gd name="T40" fmla="*/ 2147483646 w 1196"/>
              <a:gd name="T41" fmla="*/ 2147483646 h 1326"/>
              <a:gd name="T42" fmla="*/ 2147483646 w 1196"/>
              <a:gd name="T43" fmla="*/ 2147483646 h 1326"/>
              <a:gd name="T44" fmla="*/ 2147483646 w 1196"/>
              <a:gd name="T45" fmla="*/ 2147483646 h 1326"/>
              <a:gd name="T46" fmla="*/ 2147483646 w 1196"/>
              <a:gd name="T47" fmla="*/ 2147483646 h 1326"/>
              <a:gd name="T48" fmla="*/ 2147483646 w 1196"/>
              <a:gd name="T49" fmla="*/ 2147483646 h 1326"/>
              <a:gd name="T50" fmla="*/ 2147483646 w 1196"/>
              <a:gd name="T51" fmla="*/ 2147483646 h 1326"/>
              <a:gd name="T52" fmla="*/ 2147483646 w 1196"/>
              <a:gd name="T53" fmla="*/ 2147483646 h 1326"/>
              <a:gd name="T54" fmla="*/ 2147483646 w 1196"/>
              <a:gd name="T55" fmla="*/ 2147483646 h 1326"/>
              <a:gd name="T56" fmla="*/ 2147483646 w 1196"/>
              <a:gd name="T57" fmla="*/ 2147483646 h 1326"/>
              <a:gd name="T58" fmla="*/ 2147483646 w 1196"/>
              <a:gd name="T59" fmla="*/ 2147483646 h 1326"/>
              <a:gd name="T60" fmla="*/ 2147483646 w 1196"/>
              <a:gd name="T61" fmla="*/ 2147483646 h 1326"/>
              <a:gd name="T62" fmla="*/ 2147483646 w 1196"/>
              <a:gd name="T63" fmla="*/ 2147483646 h 1326"/>
              <a:gd name="T64" fmla="*/ 2147483646 w 1196"/>
              <a:gd name="T65" fmla="*/ 2147483646 h 1326"/>
              <a:gd name="T66" fmla="*/ 2147483646 w 1196"/>
              <a:gd name="T67" fmla="*/ 2147483646 h 1326"/>
              <a:gd name="T68" fmla="*/ 2147483646 w 1196"/>
              <a:gd name="T69" fmla="*/ 2147483646 h 1326"/>
              <a:gd name="T70" fmla="*/ 2147483646 w 1196"/>
              <a:gd name="T71" fmla="*/ 2147483646 h 1326"/>
              <a:gd name="T72" fmla="*/ 2147483646 w 1196"/>
              <a:gd name="T73" fmla="*/ 2147483646 h 1326"/>
              <a:gd name="T74" fmla="*/ 2147483646 w 1196"/>
              <a:gd name="T75" fmla="*/ 2147483646 h 1326"/>
              <a:gd name="T76" fmla="*/ 2147483646 w 1196"/>
              <a:gd name="T77" fmla="*/ 2147483646 h 1326"/>
              <a:gd name="T78" fmla="*/ 2147483646 w 1196"/>
              <a:gd name="T79" fmla="*/ 2147483646 h 1326"/>
              <a:gd name="T80" fmla="*/ 2147483646 w 1196"/>
              <a:gd name="T81" fmla="*/ 2147483646 h 1326"/>
              <a:gd name="T82" fmla="*/ 2147483646 w 1196"/>
              <a:gd name="T83" fmla="*/ 2147483646 h 1326"/>
              <a:gd name="T84" fmla="*/ 2147483646 w 1196"/>
              <a:gd name="T85" fmla="*/ 2147483646 h 1326"/>
              <a:gd name="T86" fmla="*/ 2147483646 w 1196"/>
              <a:gd name="T87" fmla="*/ 2147483646 h 1326"/>
              <a:gd name="T88" fmla="*/ 2147483646 w 1196"/>
              <a:gd name="T89" fmla="*/ 2147483646 h 1326"/>
              <a:gd name="T90" fmla="*/ 2147483646 w 1196"/>
              <a:gd name="T91" fmla="*/ 2147483646 h 1326"/>
              <a:gd name="T92" fmla="*/ 2147483646 w 1196"/>
              <a:gd name="T93" fmla="*/ 2147483646 h 1326"/>
              <a:gd name="T94" fmla="*/ 2147483646 w 1196"/>
              <a:gd name="T95" fmla="*/ 2147483646 h 1326"/>
              <a:gd name="T96" fmla="*/ 2147483646 w 1196"/>
              <a:gd name="T97" fmla="*/ 2147483646 h 1326"/>
              <a:gd name="T98" fmla="*/ 2147483646 w 1196"/>
              <a:gd name="T99" fmla="*/ 2147483646 h 1326"/>
              <a:gd name="T100" fmla="*/ 2147483646 w 1196"/>
              <a:gd name="T101" fmla="*/ 2147483646 h 1326"/>
              <a:gd name="T102" fmla="*/ 2147483646 w 1196"/>
              <a:gd name="T103" fmla="*/ 2147483646 h 1326"/>
              <a:gd name="T104" fmla="*/ 2147483646 w 1196"/>
              <a:gd name="T105" fmla="*/ 2147483646 h 1326"/>
              <a:gd name="T106" fmla="*/ 2147483646 w 1196"/>
              <a:gd name="T107" fmla="*/ 2147483646 h 1326"/>
              <a:gd name="T108" fmla="*/ 2147483646 w 1196"/>
              <a:gd name="T109" fmla="*/ 2147483646 h 1326"/>
              <a:gd name="T110" fmla="*/ 2147483646 w 1196"/>
              <a:gd name="T111" fmla="*/ 2147483646 h 1326"/>
              <a:gd name="T112" fmla="*/ 2147483646 w 1196"/>
              <a:gd name="T113" fmla="*/ 2147483646 h 1326"/>
              <a:gd name="T114" fmla="*/ 2147483646 w 1196"/>
              <a:gd name="T115" fmla="*/ 2147483646 h 1326"/>
              <a:gd name="T116" fmla="*/ 2147483646 w 1196"/>
              <a:gd name="T117" fmla="*/ 2147483646 h 13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6" h="1326">
                <a:moveTo>
                  <a:pt x="864" y="144"/>
                </a:moveTo>
                <a:lnTo>
                  <a:pt x="852" y="108"/>
                </a:lnTo>
                <a:lnTo>
                  <a:pt x="806" y="90"/>
                </a:lnTo>
                <a:lnTo>
                  <a:pt x="780" y="116"/>
                </a:lnTo>
                <a:lnTo>
                  <a:pt x="714" y="104"/>
                </a:lnTo>
                <a:lnTo>
                  <a:pt x="676" y="78"/>
                </a:lnTo>
                <a:lnTo>
                  <a:pt x="650" y="78"/>
                </a:lnTo>
                <a:lnTo>
                  <a:pt x="636" y="116"/>
                </a:lnTo>
                <a:lnTo>
                  <a:pt x="624" y="130"/>
                </a:lnTo>
                <a:lnTo>
                  <a:pt x="584" y="104"/>
                </a:lnTo>
                <a:lnTo>
                  <a:pt x="572" y="78"/>
                </a:lnTo>
                <a:lnTo>
                  <a:pt x="520" y="78"/>
                </a:lnTo>
                <a:lnTo>
                  <a:pt x="480" y="130"/>
                </a:lnTo>
                <a:lnTo>
                  <a:pt x="480" y="116"/>
                </a:lnTo>
                <a:lnTo>
                  <a:pt x="454" y="52"/>
                </a:lnTo>
                <a:lnTo>
                  <a:pt x="468" y="38"/>
                </a:lnTo>
                <a:lnTo>
                  <a:pt x="468" y="0"/>
                </a:lnTo>
                <a:lnTo>
                  <a:pt x="428" y="12"/>
                </a:lnTo>
                <a:lnTo>
                  <a:pt x="390" y="0"/>
                </a:lnTo>
                <a:lnTo>
                  <a:pt x="324" y="38"/>
                </a:lnTo>
                <a:lnTo>
                  <a:pt x="298" y="38"/>
                </a:lnTo>
                <a:lnTo>
                  <a:pt x="260" y="26"/>
                </a:lnTo>
                <a:lnTo>
                  <a:pt x="246" y="52"/>
                </a:lnTo>
                <a:lnTo>
                  <a:pt x="208" y="78"/>
                </a:lnTo>
                <a:lnTo>
                  <a:pt x="182" y="116"/>
                </a:lnTo>
                <a:lnTo>
                  <a:pt x="182" y="142"/>
                </a:lnTo>
                <a:lnTo>
                  <a:pt x="104" y="194"/>
                </a:lnTo>
                <a:lnTo>
                  <a:pt x="78" y="208"/>
                </a:lnTo>
                <a:lnTo>
                  <a:pt x="12" y="286"/>
                </a:lnTo>
                <a:lnTo>
                  <a:pt x="26" y="300"/>
                </a:lnTo>
                <a:lnTo>
                  <a:pt x="26" y="312"/>
                </a:lnTo>
                <a:lnTo>
                  <a:pt x="26" y="324"/>
                </a:lnTo>
                <a:lnTo>
                  <a:pt x="26" y="378"/>
                </a:lnTo>
                <a:lnTo>
                  <a:pt x="12" y="390"/>
                </a:lnTo>
                <a:lnTo>
                  <a:pt x="0" y="416"/>
                </a:lnTo>
                <a:lnTo>
                  <a:pt x="0" y="430"/>
                </a:lnTo>
                <a:lnTo>
                  <a:pt x="0" y="456"/>
                </a:lnTo>
                <a:lnTo>
                  <a:pt x="0" y="468"/>
                </a:lnTo>
                <a:lnTo>
                  <a:pt x="26" y="494"/>
                </a:lnTo>
                <a:lnTo>
                  <a:pt x="52" y="508"/>
                </a:lnTo>
                <a:lnTo>
                  <a:pt x="52" y="520"/>
                </a:lnTo>
                <a:lnTo>
                  <a:pt x="64" y="546"/>
                </a:lnTo>
                <a:lnTo>
                  <a:pt x="78" y="560"/>
                </a:lnTo>
                <a:lnTo>
                  <a:pt x="156" y="598"/>
                </a:lnTo>
                <a:lnTo>
                  <a:pt x="208" y="598"/>
                </a:lnTo>
                <a:lnTo>
                  <a:pt x="246" y="598"/>
                </a:lnTo>
                <a:lnTo>
                  <a:pt x="286" y="586"/>
                </a:lnTo>
                <a:lnTo>
                  <a:pt x="312" y="572"/>
                </a:lnTo>
                <a:lnTo>
                  <a:pt x="338" y="560"/>
                </a:lnTo>
                <a:lnTo>
                  <a:pt x="376" y="572"/>
                </a:lnTo>
                <a:lnTo>
                  <a:pt x="390" y="598"/>
                </a:lnTo>
                <a:lnTo>
                  <a:pt x="416" y="612"/>
                </a:lnTo>
                <a:lnTo>
                  <a:pt x="442" y="586"/>
                </a:lnTo>
                <a:lnTo>
                  <a:pt x="468" y="598"/>
                </a:lnTo>
                <a:lnTo>
                  <a:pt x="468" y="638"/>
                </a:lnTo>
                <a:lnTo>
                  <a:pt x="454" y="650"/>
                </a:lnTo>
                <a:lnTo>
                  <a:pt x="454" y="690"/>
                </a:lnTo>
                <a:lnTo>
                  <a:pt x="468" y="716"/>
                </a:lnTo>
                <a:lnTo>
                  <a:pt x="494" y="742"/>
                </a:lnTo>
                <a:lnTo>
                  <a:pt x="506" y="768"/>
                </a:lnTo>
                <a:lnTo>
                  <a:pt x="520" y="780"/>
                </a:lnTo>
                <a:lnTo>
                  <a:pt x="532" y="820"/>
                </a:lnTo>
                <a:lnTo>
                  <a:pt x="520" y="846"/>
                </a:lnTo>
                <a:lnTo>
                  <a:pt x="532" y="858"/>
                </a:lnTo>
                <a:lnTo>
                  <a:pt x="546" y="872"/>
                </a:lnTo>
                <a:lnTo>
                  <a:pt x="532" y="898"/>
                </a:lnTo>
                <a:lnTo>
                  <a:pt x="520" y="924"/>
                </a:lnTo>
                <a:lnTo>
                  <a:pt x="506" y="962"/>
                </a:lnTo>
                <a:lnTo>
                  <a:pt x="506" y="1002"/>
                </a:lnTo>
                <a:lnTo>
                  <a:pt x="532" y="1066"/>
                </a:lnTo>
                <a:lnTo>
                  <a:pt x="558" y="1080"/>
                </a:lnTo>
                <a:lnTo>
                  <a:pt x="572" y="1170"/>
                </a:lnTo>
                <a:lnTo>
                  <a:pt x="598" y="1210"/>
                </a:lnTo>
                <a:lnTo>
                  <a:pt x="600" y="1204"/>
                </a:lnTo>
                <a:lnTo>
                  <a:pt x="624" y="1262"/>
                </a:lnTo>
                <a:lnTo>
                  <a:pt x="624" y="1288"/>
                </a:lnTo>
                <a:lnTo>
                  <a:pt x="636" y="1326"/>
                </a:lnTo>
                <a:lnTo>
                  <a:pt x="650" y="1326"/>
                </a:lnTo>
                <a:lnTo>
                  <a:pt x="676" y="1314"/>
                </a:lnTo>
                <a:lnTo>
                  <a:pt x="714" y="1314"/>
                </a:lnTo>
                <a:lnTo>
                  <a:pt x="754" y="1288"/>
                </a:lnTo>
                <a:lnTo>
                  <a:pt x="806" y="1262"/>
                </a:lnTo>
                <a:lnTo>
                  <a:pt x="858" y="1184"/>
                </a:lnTo>
                <a:lnTo>
                  <a:pt x="858" y="1170"/>
                </a:lnTo>
                <a:lnTo>
                  <a:pt x="844" y="1158"/>
                </a:lnTo>
                <a:lnTo>
                  <a:pt x="870" y="1170"/>
                </a:lnTo>
                <a:lnTo>
                  <a:pt x="870" y="1132"/>
                </a:lnTo>
                <a:lnTo>
                  <a:pt x="910" y="1106"/>
                </a:lnTo>
                <a:lnTo>
                  <a:pt x="910" y="1054"/>
                </a:lnTo>
                <a:lnTo>
                  <a:pt x="896" y="1040"/>
                </a:lnTo>
                <a:lnTo>
                  <a:pt x="910" y="1028"/>
                </a:lnTo>
                <a:lnTo>
                  <a:pt x="924" y="1014"/>
                </a:lnTo>
                <a:lnTo>
                  <a:pt x="936" y="1002"/>
                </a:lnTo>
                <a:lnTo>
                  <a:pt x="1002" y="950"/>
                </a:lnTo>
                <a:lnTo>
                  <a:pt x="1014" y="858"/>
                </a:lnTo>
                <a:lnTo>
                  <a:pt x="1002" y="846"/>
                </a:lnTo>
                <a:lnTo>
                  <a:pt x="1002" y="780"/>
                </a:lnTo>
                <a:lnTo>
                  <a:pt x="988" y="780"/>
                </a:lnTo>
                <a:lnTo>
                  <a:pt x="988" y="754"/>
                </a:lnTo>
                <a:lnTo>
                  <a:pt x="1026" y="690"/>
                </a:lnTo>
                <a:lnTo>
                  <a:pt x="1132" y="586"/>
                </a:lnTo>
                <a:lnTo>
                  <a:pt x="1196" y="468"/>
                </a:lnTo>
                <a:lnTo>
                  <a:pt x="1184" y="442"/>
                </a:lnTo>
                <a:lnTo>
                  <a:pt x="1158" y="456"/>
                </a:lnTo>
                <a:lnTo>
                  <a:pt x="1132" y="468"/>
                </a:lnTo>
                <a:lnTo>
                  <a:pt x="1092" y="468"/>
                </a:lnTo>
                <a:lnTo>
                  <a:pt x="1054" y="468"/>
                </a:lnTo>
                <a:lnTo>
                  <a:pt x="1054" y="456"/>
                </a:lnTo>
                <a:lnTo>
                  <a:pt x="1040" y="430"/>
                </a:lnTo>
                <a:lnTo>
                  <a:pt x="976" y="390"/>
                </a:lnTo>
                <a:lnTo>
                  <a:pt x="962" y="338"/>
                </a:lnTo>
                <a:lnTo>
                  <a:pt x="936" y="324"/>
                </a:lnTo>
                <a:lnTo>
                  <a:pt x="936" y="286"/>
                </a:lnTo>
                <a:lnTo>
                  <a:pt x="910" y="260"/>
                </a:lnTo>
                <a:lnTo>
                  <a:pt x="844" y="156"/>
                </a:lnTo>
                <a:lnTo>
                  <a:pt x="832" y="130"/>
                </a:lnTo>
                <a:lnTo>
                  <a:pt x="844" y="142"/>
                </a:lnTo>
                <a:lnTo>
                  <a:pt x="870" y="168"/>
                </a:lnTo>
                <a:lnTo>
                  <a:pt x="864" y="144"/>
                </a:lnTo>
              </a:path>
            </a:pathLst>
          </a:custGeom>
          <a:solidFill>
            <a:srgbClr val="F7701B"/>
          </a:solidFill>
          <a:ln>
            <a:noFill/>
          </a:ln>
          <a:extLst>
            <a:ext uri="{91240B29-F687-4f45-9708-019B960494DF}">
              <a14:hiddenLine xmlns="" xmlns:a14="http://schemas.microsoft.com/office/drawing/2010/main" w="9525" cmpd="sng">
                <a:solidFill>
                  <a:srgbClr val="000000"/>
                </a:solidFill>
                <a:prstDash val="solid"/>
                <a:round/>
                <a:headEnd/>
                <a:tailEnd/>
              </a14:hiddenLine>
            </a:ext>
          </a:extLst>
        </p:spPr>
        <p:txBody>
          <a:bodyPr/>
          <a:lstStyle/>
          <a:p>
            <a:endParaRPr lang="es-MX"/>
          </a:p>
        </p:txBody>
      </p:sp>
      <p:sp>
        <p:nvSpPr>
          <p:cNvPr id="34819" name="テキスト ボックス 331">
            <a:extLst>
              <a:ext uri="{FF2B5EF4-FFF2-40B4-BE49-F238E27FC236}">
                <a16:creationId xmlns:a16="http://schemas.microsoft.com/office/drawing/2014/main" id="{293EBC78-EB76-4140-ABCB-FD82B396DCA6}"/>
              </a:ext>
            </a:extLst>
          </p:cNvPr>
          <p:cNvSpPr txBox="1">
            <a:spLocks noChangeArrowheads="1"/>
          </p:cNvSpPr>
          <p:nvPr/>
        </p:nvSpPr>
        <p:spPr bwMode="auto">
          <a:xfrm>
            <a:off x="5020612" y="4047693"/>
            <a:ext cx="258921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b="1" dirty="0">
                <a:solidFill>
                  <a:srgbClr val="00B050"/>
                </a:solidFill>
                <a:latin typeface="Century Gothic" panose="020B0502020202020204" pitchFamily="34" charset="0"/>
              </a:rPr>
              <a:t>North America</a:t>
            </a:r>
            <a:endParaRPr lang="ja-JP" altLang="en-US" sz="2400" b="1">
              <a:solidFill>
                <a:srgbClr val="00B050"/>
              </a:solidFill>
              <a:latin typeface="Century Gothic" panose="020B0502020202020204" pitchFamily="34" charset="0"/>
            </a:endParaRPr>
          </a:p>
        </p:txBody>
      </p:sp>
      <p:sp>
        <p:nvSpPr>
          <p:cNvPr id="34822" name="テキスト ボックス 331">
            <a:extLst>
              <a:ext uri="{FF2B5EF4-FFF2-40B4-BE49-F238E27FC236}">
                <a16:creationId xmlns:a16="http://schemas.microsoft.com/office/drawing/2014/main" id="{73FD9FCE-A586-4C74-B4D3-51981DD49D2D}"/>
              </a:ext>
            </a:extLst>
          </p:cNvPr>
          <p:cNvSpPr txBox="1">
            <a:spLocks noChangeArrowheads="1"/>
          </p:cNvSpPr>
          <p:nvPr/>
        </p:nvSpPr>
        <p:spPr bwMode="auto">
          <a:xfrm>
            <a:off x="2423252" y="2929731"/>
            <a:ext cx="18335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b="1" dirty="0">
                <a:solidFill>
                  <a:srgbClr val="00B050"/>
                </a:solidFill>
                <a:latin typeface="Century Gothic" panose="020B0502020202020204" pitchFamily="34" charset="0"/>
              </a:rPr>
              <a:t>East Africa</a:t>
            </a:r>
            <a:endParaRPr lang="ja-JP" altLang="en-US" sz="1600" b="1">
              <a:solidFill>
                <a:srgbClr val="00B050"/>
              </a:solidFill>
              <a:latin typeface="Century Gothic" panose="020B0502020202020204" pitchFamily="34" charset="0"/>
            </a:endParaRPr>
          </a:p>
        </p:txBody>
      </p:sp>
      <p:sp>
        <p:nvSpPr>
          <p:cNvPr id="28" name="角丸四角形 27">
            <a:extLst>
              <a:ext uri="{FF2B5EF4-FFF2-40B4-BE49-F238E27FC236}">
                <a16:creationId xmlns:a16="http://schemas.microsoft.com/office/drawing/2014/main" id="{F3DC2049-CD78-4B89-BBB4-8B71221CD2F9}"/>
              </a:ext>
            </a:extLst>
          </p:cNvPr>
          <p:cNvSpPr/>
          <p:nvPr/>
        </p:nvSpPr>
        <p:spPr>
          <a:xfrm>
            <a:off x="517525" y="958850"/>
            <a:ext cx="8224838" cy="969963"/>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hangingPunct="1">
              <a:defRPr/>
            </a:pPr>
            <a:r>
              <a:rPr lang="en-US" altLang="ja-JP" sz="2000" dirty="0">
                <a:solidFill>
                  <a:prstClr val="black"/>
                </a:solidFill>
                <a:latin typeface="Century Gothic" charset="0"/>
                <a:ea typeface="Century Gothic" charset="0"/>
                <a:cs typeface="Century Gothic" charset="0"/>
              </a:rPr>
              <a:t>The meals that are provided by the campaign </a:t>
            </a:r>
          </a:p>
          <a:p>
            <a:pPr algn="ctr" defTabSz="914400" eaLnBrk="1" hangingPunct="1">
              <a:defRPr/>
            </a:pPr>
            <a:r>
              <a:rPr lang="en-US" altLang="ja-JP" sz="2000" dirty="0">
                <a:solidFill>
                  <a:prstClr val="black"/>
                </a:solidFill>
                <a:latin typeface="Century Gothic" charset="0"/>
                <a:ea typeface="Century Gothic" charset="0"/>
                <a:cs typeface="Century Gothic" charset="0"/>
              </a:rPr>
              <a:t>go to children all around the world from countries in </a:t>
            </a:r>
          </a:p>
          <a:p>
            <a:pPr algn="ctr" defTabSz="914400" eaLnBrk="1" hangingPunct="1">
              <a:defRPr/>
            </a:pPr>
            <a:r>
              <a:rPr lang="en-US" altLang="ja-JP" sz="2800" b="1" dirty="0">
                <a:solidFill>
                  <a:prstClr val="black"/>
                </a:solidFill>
                <a:latin typeface="Century Gothic" charset="0"/>
                <a:ea typeface="Century Gothic" charset="0"/>
                <a:cs typeface="Century Gothic" charset="0"/>
              </a:rPr>
              <a:t>East Africa </a:t>
            </a:r>
            <a:r>
              <a:rPr lang="en-US" altLang="ja-JP" sz="2800" dirty="0">
                <a:solidFill>
                  <a:prstClr val="black"/>
                </a:solidFill>
                <a:latin typeface="Century Gothic" charset="0"/>
                <a:ea typeface="Century Gothic" charset="0"/>
                <a:cs typeface="Century Gothic" charset="0"/>
              </a:rPr>
              <a:t>to parts of </a:t>
            </a:r>
            <a:r>
              <a:rPr lang="en-US" altLang="ja-JP" sz="2800" b="1" dirty="0">
                <a:solidFill>
                  <a:prstClr val="black"/>
                </a:solidFill>
                <a:latin typeface="Century Gothic" charset="0"/>
                <a:ea typeface="Century Gothic" charset="0"/>
                <a:cs typeface="Century Gothic" charset="0"/>
              </a:rPr>
              <a:t>North America</a:t>
            </a:r>
            <a:r>
              <a:rPr lang="en-US" altLang="ja-JP" sz="2800" dirty="0">
                <a:solidFill>
                  <a:prstClr val="black"/>
                </a:solidFill>
                <a:latin typeface="Century Gothic" charset="0"/>
                <a:ea typeface="Century Gothic" charset="0"/>
                <a:cs typeface="Century Gothic" charset="0"/>
              </a:rPr>
              <a:t>. </a:t>
            </a:r>
          </a:p>
        </p:txBody>
      </p:sp>
      <p:sp>
        <p:nvSpPr>
          <p:cNvPr id="34824" name="タイトル 2">
            <a:extLst>
              <a:ext uri="{FF2B5EF4-FFF2-40B4-BE49-F238E27FC236}">
                <a16:creationId xmlns:a16="http://schemas.microsoft.com/office/drawing/2014/main" id="{BA231C71-818D-43AC-B70F-FEEEAD3F7F1E}"/>
              </a:ext>
            </a:extLst>
          </p:cNvPr>
          <p:cNvSpPr txBox="1">
            <a:spLocks/>
          </p:cNvSpPr>
          <p:nvPr/>
        </p:nvSpPr>
        <p:spPr bwMode="auto">
          <a:xfrm>
            <a:off x="57150" y="25400"/>
            <a:ext cx="6918325"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Who is supported by TABLE FOR TWO?</a:t>
            </a:r>
            <a:endParaRPr lang="ja-JP" altLang="en-US" dirty="0"/>
          </a:p>
        </p:txBody>
      </p:sp>
      <p:pic>
        <p:nvPicPr>
          <p:cNvPr id="34830" name="Picture 8">
            <a:extLst>
              <a:ext uri="{FF2B5EF4-FFF2-40B4-BE49-F238E27FC236}">
                <a16:creationId xmlns:a16="http://schemas.microsoft.com/office/drawing/2014/main" id="{DAA10D47-EA8A-438E-A2D7-E4FE23C6EA1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70638" y="3070225"/>
            <a:ext cx="1317625"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1" name="Picture 16">
            <a:extLst>
              <a:ext uri="{FF2B5EF4-FFF2-40B4-BE49-F238E27FC236}">
                <a16:creationId xmlns:a16="http://schemas.microsoft.com/office/drawing/2014/main" id="{6C06A5D3-B669-41F1-8AE5-20F19B0042E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776495" y="4526757"/>
            <a:ext cx="8693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2" name="Picture 2">
            <a:extLst>
              <a:ext uri="{FF2B5EF4-FFF2-40B4-BE49-F238E27FC236}">
                <a16:creationId xmlns:a16="http://schemas.microsoft.com/office/drawing/2014/main" id="{3EC826BF-4D06-4D03-98DA-80C8643096E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92634" y="4510230"/>
            <a:ext cx="522288" cy="34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33" name="テキスト ボックス 331">
            <a:extLst>
              <a:ext uri="{FF2B5EF4-FFF2-40B4-BE49-F238E27FC236}">
                <a16:creationId xmlns:a16="http://schemas.microsoft.com/office/drawing/2014/main" id="{B07601B4-781A-4014-BF7E-B2A2F398B75E}"/>
              </a:ext>
            </a:extLst>
          </p:cNvPr>
          <p:cNvSpPr txBox="1">
            <a:spLocks noChangeArrowheads="1"/>
          </p:cNvSpPr>
          <p:nvPr/>
        </p:nvSpPr>
        <p:spPr bwMode="auto">
          <a:xfrm>
            <a:off x="2898481" y="4785733"/>
            <a:ext cx="183356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b="1" dirty="0">
                <a:solidFill>
                  <a:srgbClr val="00B050"/>
                </a:solidFill>
                <a:latin typeface="Century Gothic" panose="020B0502020202020204" pitchFamily="34" charset="0"/>
              </a:rPr>
              <a:t>Southeast Asia</a:t>
            </a:r>
            <a:endParaRPr lang="ja-JP" altLang="en-US" sz="1600" b="1">
              <a:solidFill>
                <a:srgbClr val="00B050"/>
              </a:solidFill>
              <a:latin typeface="Century Gothic" panose="020B0502020202020204" pitchFamily="34" charset="0"/>
            </a:endParaRPr>
          </a:p>
        </p:txBody>
      </p:sp>
      <p:pic>
        <p:nvPicPr>
          <p:cNvPr id="2" name="Picture 32">
            <a:extLst>
              <a:ext uri="{FF2B5EF4-FFF2-40B4-BE49-F238E27FC236}">
                <a16:creationId xmlns:a16="http://schemas.microsoft.com/office/drawing/2014/main" id="{05F3CDD5-1FBD-9355-118D-31747BE5C61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2244951" y="3510756"/>
            <a:ext cx="475164" cy="317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33">
            <a:extLst>
              <a:ext uri="{FF2B5EF4-FFF2-40B4-BE49-F238E27FC236}">
                <a16:creationId xmlns:a16="http://schemas.microsoft.com/office/drawing/2014/main" id="{B0F0B59F-41DE-5936-B3CE-A679CDA02170}"/>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864868" y="3510756"/>
            <a:ext cx="475165" cy="317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525ED0C2-8397-E3FD-8C6F-E2E4D15B9031}"/>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84786" y="3561877"/>
            <a:ext cx="475164" cy="316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0D7992FB-2AF2-C4B4-69C2-BD05CB8B99D0}"/>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092523" y="3566854"/>
            <a:ext cx="479477" cy="319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19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CFC5CC3F-EA75-4D2B-98D0-3DF375A8BDD2}"/>
              </a:ext>
            </a:extLst>
          </p:cNvPr>
          <p:cNvSpPr/>
          <p:nvPr/>
        </p:nvSpPr>
        <p:spPr>
          <a:xfrm>
            <a:off x="2379663" y="672285"/>
            <a:ext cx="6953250" cy="6667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600" b="1" dirty="0">
                <a:solidFill>
                  <a:srgbClr val="000000"/>
                </a:solidFill>
                <a:latin typeface="Century Gothic" panose="020B0502020202020204" pitchFamily="34" charset="0"/>
                <a:ea typeface="ＭＳ Ｐゴシック" charset="0"/>
                <a:cs typeface="ＭＳ Ｐゴシック" charset="0"/>
              </a:rPr>
              <a:t>Nutritious school meals transform education &amp; the community</a:t>
            </a:r>
          </a:p>
        </p:txBody>
      </p:sp>
      <p:sp>
        <p:nvSpPr>
          <p:cNvPr id="40962" name="テキスト ボックス 331">
            <a:extLst>
              <a:ext uri="{FF2B5EF4-FFF2-40B4-BE49-F238E27FC236}">
                <a16:creationId xmlns:a16="http://schemas.microsoft.com/office/drawing/2014/main" id="{262C8CC7-A4D9-4834-A689-B033159295D8}"/>
              </a:ext>
            </a:extLst>
          </p:cNvPr>
          <p:cNvSpPr txBox="1">
            <a:spLocks noChangeArrowheads="1"/>
          </p:cNvSpPr>
          <p:nvPr/>
        </p:nvSpPr>
        <p:spPr bwMode="auto">
          <a:xfrm>
            <a:off x="388938" y="699273"/>
            <a:ext cx="32766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800" b="1" dirty="0">
                <a:solidFill>
                  <a:srgbClr val="008000"/>
                </a:solidFill>
                <a:latin typeface="Century Gothic" panose="020B0502020202020204" pitchFamily="34" charset="0"/>
              </a:rPr>
              <a:t>East Africa</a:t>
            </a:r>
            <a:endParaRPr lang="ja-JP" altLang="en-US" sz="1800" b="1">
              <a:solidFill>
                <a:srgbClr val="008000"/>
              </a:solidFill>
              <a:latin typeface="Century Gothic" panose="020B0502020202020204" pitchFamily="34" charset="0"/>
            </a:endParaRPr>
          </a:p>
        </p:txBody>
      </p:sp>
      <p:sp>
        <p:nvSpPr>
          <p:cNvPr id="40963" name="タイトル 2">
            <a:extLst>
              <a:ext uri="{FF2B5EF4-FFF2-40B4-BE49-F238E27FC236}">
                <a16:creationId xmlns:a16="http://schemas.microsoft.com/office/drawing/2014/main" id="{8A989A87-DBD1-4F21-8F53-4A0FE5853EB7}"/>
              </a:ext>
            </a:extLst>
          </p:cNvPr>
          <p:cNvSpPr txBox="1">
            <a:spLocks/>
          </p:cNvSpPr>
          <p:nvPr/>
        </p:nvSpPr>
        <p:spPr bwMode="auto">
          <a:xfrm>
            <a:off x="57150" y="25400"/>
            <a:ext cx="6918325"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Who is supported by TABLE FOR TWO?</a:t>
            </a:r>
            <a:endParaRPr lang="ja-JP" altLang="en-US" dirty="0"/>
          </a:p>
        </p:txBody>
      </p:sp>
      <p:pic>
        <p:nvPicPr>
          <p:cNvPr id="40964" name="Picture 2">
            <a:extLst>
              <a:ext uri="{FF2B5EF4-FFF2-40B4-BE49-F238E27FC236}">
                <a16:creationId xmlns:a16="http://schemas.microsoft.com/office/drawing/2014/main" id="{4687C35C-2242-48F2-A25A-376F45513B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1538" y="1328653"/>
            <a:ext cx="2535237" cy="190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5" name="Picture 3">
            <a:extLst>
              <a:ext uri="{FF2B5EF4-FFF2-40B4-BE49-F238E27FC236}">
                <a16:creationId xmlns:a16="http://schemas.microsoft.com/office/drawing/2014/main" id="{CAB98193-795A-4FD7-B718-6BE9100F231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11538" y="3428915"/>
            <a:ext cx="2535237" cy="207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6" name="Picture 4">
            <a:extLst>
              <a:ext uri="{FF2B5EF4-FFF2-40B4-BE49-F238E27FC236}">
                <a16:creationId xmlns:a16="http://schemas.microsoft.com/office/drawing/2014/main" id="{0542E28B-04EE-4256-BDCF-45A0B8C1A3A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8938" y="3369843"/>
            <a:ext cx="2825750" cy="218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7" name="Picture 25">
            <a:extLst>
              <a:ext uri="{FF2B5EF4-FFF2-40B4-BE49-F238E27FC236}">
                <a16:creationId xmlns:a16="http://schemas.microsoft.com/office/drawing/2014/main" id="{02767AB0-9055-423A-B73B-267F7D7E224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43625" y="3444790"/>
            <a:ext cx="2854325" cy="204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8" name="Picture 26">
            <a:extLst>
              <a:ext uri="{FF2B5EF4-FFF2-40B4-BE49-F238E27FC236}">
                <a16:creationId xmlns:a16="http://schemas.microsoft.com/office/drawing/2014/main" id="{81A33A59-7519-42B1-8E0F-B64E4A38798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8938" y="1346115"/>
            <a:ext cx="2827337" cy="188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9" name="Picture 27">
            <a:extLst>
              <a:ext uri="{FF2B5EF4-FFF2-40B4-BE49-F238E27FC236}">
                <a16:creationId xmlns:a16="http://schemas.microsoft.com/office/drawing/2014/main" id="{9BC82971-176E-4545-8E74-6CB086CA618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42038" y="1315953"/>
            <a:ext cx="2855912"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
            <a:extLst>
              <a:ext uri="{FF2B5EF4-FFF2-40B4-BE49-F238E27FC236}">
                <a16:creationId xmlns:a16="http://schemas.microsoft.com/office/drawing/2014/main" id="{0A5A2FC8-690E-4F70-B854-001314CFC5A6}"/>
              </a:ext>
            </a:extLst>
          </p:cNvPr>
          <p:cNvSpPr>
            <a:spLocks noChangeArrowheads="1"/>
          </p:cNvSpPr>
          <p:nvPr/>
        </p:nvSpPr>
        <p:spPr bwMode="auto">
          <a:xfrm>
            <a:off x="5885471" y="5516104"/>
            <a:ext cx="1373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800" dirty="0">
                <a:solidFill>
                  <a:srgbClr val="000000"/>
                </a:solidFill>
                <a:latin typeface="Century Gothic" panose="020B0502020202020204" pitchFamily="34" charset="0"/>
              </a:rPr>
              <a:t> Tanzania</a:t>
            </a:r>
            <a:endParaRPr lang="en-US" altLang="ja-JP" sz="1800" dirty="0"/>
          </a:p>
        </p:txBody>
      </p:sp>
      <p:sp>
        <p:nvSpPr>
          <p:cNvPr id="13" name="Rectangle 9">
            <a:extLst>
              <a:ext uri="{FF2B5EF4-FFF2-40B4-BE49-F238E27FC236}">
                <a16:creationId xmlns:a16="http://schemas.microsoft.com/office/drawing/2014/main" id="{C71D635B-C1D7-47AA-B455-567E04BAD27D}"/>
              </a:ext>
            </a:extLst>
          </p:cNvPr>
          <p:cNvSpPr>
            <a:spLocks noChangeArrowheads="1"/>
          </p:cNvSpPr>
          <p:nvPr/>
        </p:nvSpPr>
        <p:spPr bwMode="auto">
          <a:xfrm>
            <a:off x="1936514" y="5516105"/>
            <a:ext cx="1168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800" dirty="0">
                <a:solidFill>
                  <a:srgbClr val="000000"/>
                </a:solidFill>
                <a:latin typeface="Century Gothic" panose="020B0502020202020204" pitchFamily="34" charset="0"/>
              </a:rPr>
              <a:t> Uganda</a:t>
            </a:r>
            <a:endParaRPr lang="en-US" altLang="ja-JP" sz="1800" dirty="0"/>
          </a:p>
        </p:txBody>
      </p:sp>
      <p:sp>
        <p:nvSpPr>
          <p:cNvPr id="14" name="Rectangle 11">
            <a:extLst>
              <a:ext uri="{FF2B5EF4-FFF2-40B4-BE49-F238E27FC236}">
                <a16:creationId xmlns:a16="http://schemas.microsoft.com/office/drawing/2014/main" id="{6BDADDAB-A0A8-481A-B782-FB7A6B52C31E}"/>
              </a:ext>
            </a:extLst>
          </p:cNvPr>
          <p:cNvSpPr>
            <a:spLocks noChangeArrowheads="1"/>
          </p:cNvSpPr>
          <p:nvPr/>
        </p:nvSpPr>
        <p:spPr bwMode="auto">
          <a:xfrm>
            <a:off x="3314746" y="5516105"/>
            <a:ext cx="9572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800" dirty="0">
                <a:solidFill>
                  <a:srgbClr val="000000"/>
                </a:solidFill>
                <a:latin typeface="Century Gothic" panose="020B0502020202020204" pitchFamily="34" charset="0"/>
              </a:rPr>
              <a:t> Kenya</a:t>
            </a:r>
            <a:endParaRPr lang="en-US" altLang="ja-JP" sz="1800" dirty="0"/>
          </a:p>
        </p:txBody>
      </p:sp>
      <p:sp>
        <p:nvSpPr>
          <p:cNvPr id="15" name="Rectangle 12">
            <a:extLst>
              <a:ext uri="{FF2B5EF4-FFF2-40B4-BE49-F238E27FC236}">
                <a16:creationId xmlns:a16="http://schemas.microsoft.com/office/drawing/2014/main" id="{BEAA3F31-E3C3-4592-B79D-97F622A53883}"/>
              </a:ext>
            </a:extLst>
          </p:cNvPr>
          <p:cNvSpPr>
            <a:spLocks noChangeArrowheads="1"/>
          </p:cNvSpPr>
          <p:nvPr/>
        </p:nvSpPr>
        <p:spPr bwMode="auto">
          <a:xfrm>
            <a:off x="4596140" y="5516105"/>
            <a:ext cx="11938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800" dirty="0">
                <a:solidFill>
                  <a:srgbClr val="000000"/>
                </a:solidFill>
                <a:latin typeface="Century Gothic" panose="020B0502020202020204" pitchFamily="34" charset="0"/>
              </a:rPr>
              <a:t> Rwanda</a:t>
            </a:r>
            <a:endParaRPr lang="en-US" altLang="ja-JP" sz="1800" dirty="0"/>
          </a:p>
        </p:txBody>
      </p:sp>
      <p:pic>
        <p:nvPicPr>
          <p:cNvPr id="16" name="Picture 32">
            <a:extLst>
              <a:ext uri="{FF2B5EF4-FFF2-40B4-BE49-F238E27FC236}">
                <a16:creationId xmlns:a16="http://schemas.microsoft.com/office/drawing/2014/main" id="{D1DC9331-5DAA-46E2-92A5-1A5F10E65B4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134069" y="5854498"/>
            <a:ext cx="757135" cy="505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33">
            <a:extLst>
              <a:ext uri="{FF2B5EF4-FFF2-40B4-BE49-F238E27FC236}">
                <a16:creationId xmlns:a16="http://schemas.microsoft.com/office/drawing/2014/main" id="{C649FCC6-9E9C-496C-B4C0-7FB700943786}"/>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505315" y="5854154"/>
            <a:ext cx="757135" cy="506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5">
            <a:extLst>
              <a:ext uri="{FF2B5EF4-FFF2-40B4-BE49-F238E27FC236}">
                <a16:creationId xmlns:a16="http://schemas.microsoft.com/office/drawing/2014/main" id="{CDDF3D81-293A-4CCF-AE00-D0139B5B76A1}"/>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876561" y="5855185"/>
            <a:ext cx="757135" cy="504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7">
            <a:extLst>
              <a:ext uri="{FF2B5EF4-FFF2-40B4-BE49-F238E27FC236}">
                <a16:creationId xmlns:a16="http://schemas.microsoft.com/office/drawing/2014/main" id="{4FE59E2E-AD1C-4F36-B63B-2CB5B1A0DC44}"/>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247807" y="5853124"/>
            <a:ext cx="764006" cy="508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extBox 42">
            <a:extLst>
              <a:ext uri="{FF2B5EF4-FFF2-40B4-BE49-F238E27FC236}">
                <a16:creationId xmlns:a16="http://schemas.microsoft.com/office/drawing/2014/main" id="{3D25A6EA-A93E-4553-9D74-48042148980D}"/>
              </a:ext>
            </a:extLst>
          </p:cNvPr>
          <p:cNvSpPr txBox="1">
            <a:spLocks noChangeArrowheads="1"/>
          </p:cNvSpPr>
          <p:nvPr/>
        </p:nvSpPr>
        <p:spPr bwMode="auto">
          <a:xfrm>
            <a:off x="6426200" y="4545305"/>
            <a:ext cx="3984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ja-JP" sz="1800">
                <a:latin typeface="Century Gothic" panose="020B0502020202020204" pitchFamily="34" charset="0"/>
              </a:rPr>
              <a:t>5)</a:t>
            </a:r>
          </a:p>
        </p:txBody>
      </p:sp>
    </p:spTree>
    <p:extLst>
      <p:ext uri="{BB962C8B-B14F-4D97-AF65-F5344CB8AC3E}">
        <p14:creationId xmlns:p14="http://schemas.microsoft.com/office/powerpoint/2010/main" val="2110879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タイトル 2">
            <a:extLst>
              <a:ext uri="{FF2B5EF4-FFF2-40B4-BE49-F238E27FC236}">
                <a16:creationId xmlns:a16="http://schemas.microsoft.com/office/drawing/2014/main" id="{8A0A983F-8FBD-4AAA-AC2C-A7FF290286F4}"/>
              </a:ext>
            </a:extLst>
          </p:cNvPr>
          <p:cNvSpPr txBox="1">
            <a:spLocks/>
          </p:cNvSpPr>
          <p:nvPr/>
        </p:nvSpPr>
        <p:spPr bwMode="auto">
          <a:xfrm>
            <a:off x="57150" y="25400"/>
            <a:ext cx="6918325"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Who is supported by TABLE FOR TWO?</a:t>
            </a:r>
            <a:endParaRPr lang="ja-JP" altLang="en-US" dirty="0"/>
          </a:p>
        </p:txBody>
      </p:sp>
      <p:sp>
        <p:nvSpPr>
          <p:cNvPr id="12" name="正方形/長方形 28">
            <a:extLst>
              <a:ext uri="{FF2B5EF4-FFF2-40B4-BE49-F238E27FC236}">
                <a16:creationId xmlns:a16="http://schemas.microsoft.com/office/drawing/2014/main" id="{4A230763-27DB-4A4E-86A8-FE6A5A2BC96F}"/>
              </a:ext>
            </a:extLst>
          </p:cNvPr>
          <p:cNvSpPr/>
          <p:nvPr/>
        </p:nvSpPr>
        <p:spPr>
          <a:xfrm>
            <a:off x="3119438" y="746125"/>
            <a:ext cx="6024562" cy="6667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b="1" dirty="0">
                <a:solidFill>
                  <a:srgbClr val="000000"/>
                </a:solidFill>
                <a:latin typeface="Century Gothic" panose="020B0502020202020204" pitchFamily="34" charset="0"/>
              </a:rPr>
              <a:t>Support to provide healthier school lunches in the US</a:t>
            </a:r>
          </a:p>
        </p:txBody>
      </p:sp>
      <p:sp>
        <p:nvSpPr>
          <p:cNvPr id="36867" name="テキスト ボックス 331">
            <a:extLst>
              <a:ext uri="{FF2B5EF4-FFF2-40B4-BE49-F238E27FC236}">
                <a16:creationId xmlns:a16="http://schemas.microsoft.com/office/drawing/2014/main" id="{344DE90D-BF89-40D9-9296-B97BAFE5CC9A}"/>
              </a:ext>
            </a:extLst>
          </p:cNvPr>
          <p:cNvSpPr txBox="1">
            <a:spLocks noChangeArrowheads="1"/>
          </p:cNvSpPr>
          <p:nvPr/>
        </p:nvSpPr>
        <p:spPr bwMode="auto">
          <a:xfrm>
            <a:off x="388938" y="773113"/>
            <a:ext cx="27305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800" b="1" dirty="0">
                <a:solidFill>
                  <a:srgbClr val="008000"/>
                </a:solidFill>
                <a:latin typeface="Century Gothic" panose="020B0502020202020204" pitchFamily="34" charset="0"/>
              </a:rPr>
              <a:t>North America</a:t>
            </a:r>
          </a:p>
        </p:txBody>
      </p:sp>
      <p:pic>
        <p:nvPicPr>
          <p:cNvPr id="36868" name="Picture 8">
            <a:extLst>
              <a:ext uri="{FF2B5EF4-FFF2-40B4-BE49-F238E27FC236}">
                <a16:creationId xmlns:a16="http://schemas.microsoft.com/office/drawing/2014/main" id="{9C445EB3-393D-4CDA-85A2-27E8314807E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938" y="1762125"/>
            <a:ext cx="2535237"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1" name="Picture 9">
            <a:extLst>
              <a:ext uri="{FF2B5EF4-FFF2-40B4-BE49-F238E27FC236}">
                <a16:creationId xmlns:a16="http://schemas.microsoft.com/office/drawing/2014/main" id="{5E951AEA-0F33-42E5-8623-A27A90C655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6002963" y="4038173"/>
            <a:ext cx="2852280" cy="1943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4" name="Picture 15">
            <a:extLst>
              <a:ext uri="{FF2B5EF4-FFF2-40B4-BE49-F238E27FC236}">
                <a16:creationId xmlns:a16="http://schemas.microsoft.com/office/drawing/2014/main" id="{F571E4C8-A961-4AEE-B60B-8921DDEE38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8543" y="4038175"/>
            <a:ext cx="2591446" cy="194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5888FFC-3674-FF4C-8842-43A00D912A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6884" y="4038839"/>
            <a:ext cx="1457446" cy="1943261"/>
          </a:xfrm>
          <a:prstGeom prst="rect">
            <a:avLst/>
          </a:prstGeom>
        </p:spPr>
      </p:pic>
      <p:pic>
        <p:nvPicPr>
          <p:cNvPr id="11" name="Picture 10">
            <a:extLst>
              <a:ext uri="{FF2B5EF4-FFF2-40B4-BE49-F238E27FC236}">
                <a16:creationId xmlns:a16="http://schemas.microsoft.com/office/drawing/2014/main" id="{CBD2C615-BD12-E54F-9813-03C46193EF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50952" y="4042610"/>
            <a:ext cx="1454618" cy="1939490"/>
          </a:xfrm>
          <a:prstGeom prst="rect">
            <a:avLst/>
          </a:prstGeom>
        </p:spPr>
      </p:pic>
      <p:pic>
        <p:nvPicPr>
          <p:cNvPr id="22" name="Picture 14">
            <a:extLst>
              <a:ext uri="{FF2B5EF4-FFF2-40B4-BE49-F238E27FC236}">
                <a16:creationId xmlns:a16="http://schemas.microsoft.com/office/drawing/2014/main" id="{9248EDD3-F342-A84C-B63E-372031461857}"/>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102558" y="1650686"/>
            <a:ext cx="2847431" cy="213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8BA8020-0CB4-DE4C-AC3A-16859BDBE6F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06164" y="1649823"/>
            <a:ext cx="2849079" cy="2136810"/>
          </a:xfrm>
          <a:prstGeom prst="rect">
            <a:avLst/>
          </a:prstGeom>
        </p:spPr>
      </p:pic>
    </p:spTree>
    <p:extLst>
      <p:ext uri="{BB962C8B-B14F-4D97-AF65-F5344CB8AC3E}">
        <p14:creationId xmlns:p14="http://schemas.microsoft.com/office/powerpoint/2010/main" val="1853679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1201A0F-00D4-44D4-A6C2-5BA1689CB7D5}"/>
              </a:ext>
            </a:extLst>
          </p:cNvPr>
          <p:cNvSpPr/>
          <p:nvPr/>
        </p:nvSpPr>
        <p:spPr>
          <a:xfrm>
            <a:off x="0" y="3238500"/>
            <a:ext cx="9144000" cy="573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sp>
        <p:nvSpPr>
          <p:cNvPr id="28" name="Rectangle 27">
            <a:extLst>
              <a:ext uri="{FF2B5EF4-FFF2-40B4-BE49-F238E27FC236}">
                <a16:creationId xmlns:a16="http://schemas.microsoft.com/office/drawing/2014/main" id="{266B4194-9A2F-4604-85BA-0697E9A02260}"/>
              </a:ext>
            </a:extLst>
          </p:cNvPr>
          <p:cNvSpPr/>
          <p:nvPr/>
        </p:nvSpPr>
        <p:spPr>
          <a:xfrm>
            <a:off x="0" y="1787525"/>
            <a:ext cx="9144000" cy="1473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pic>
        <p:nvPicPr>
          <p:cNvPr id="49155" name="図 5">
            <a:extLst>
              <a:ext uri="{FF2B5EF4-FFF2-40B4-BE49-F238E27FC236}">
                <a16:creationId xmlns:a16="http://schemas.microsoft.com/office/drawing/2014/main" id="{EEC778BB-DA71-4602-BA61-6A9ED9312A2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65813" y="3763963"/>
            <a:ext cx="3275012" cy="210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6" name="タイトル 2">
            <a:extLst>
              <a:ext uri="{FF2B5EF4-FFF2-40B4-BE49-F238E27FC236}">
                <a16:creationId xmlns:a16="http://schemas.microsoft.com/office/drawing/2014/main" id="{AB35131A-BDE6-4B5A-901A-CFE80AE36832}"/>
              </a:ext>
            </a:extLst>
          </p:cNvPr>
          <p:cNvSpPr txBox="1">
            <a:spLocks/>
          </p:cNvSpPr>
          <p:nvPr/>
        </p:nvSpPr>
        <p:spPr bwMode="auto">
          <a:xfrm>
            <a:off x="57150" y="25400"/>
            <a:ext cx="6918325"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East Africa: Impact of school meals</a:t>
            </a:r>
            <a:endParaRPr lang="ja-JP" altLang="en-US" dirty="0"/>
          </a:p>
        </p:txBody>
      </p:sp>
      <p:sp>
        <p:nvSpPr>
          <p:cNvPr id="49157" name="TextBox 134">
            <a:extLst>
              <a:ext uri="{FF2B5EF4-FFF2-40B4-BE49-F238E27FC236}">
                <a16:creationId xmlns:a16="http://schemas.microsoft.com/office/drawing/2014/main" id="{D7705CB0-8504-417B-AB67-9505D2F0C469}"/>
              </a:ext>
            </a:extLst>
          </p:cNvPr>
          <p:cNvSpPr txBox="1">
            <a:spLocks noChangeArrowheads="1"/>
          </p:cNvSpPr>
          <p:nvPr/>
        </p:nvSpPr>
        <p:spPr bwMode="auto">
          <a:xfrm>
            <a:off x="0" y="628650"/>
            <a:ext cx="9144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ja-JP" sz="2400" b="1" dirty="0">
                <a:latin typeface="Century Gothic" panose="020B0502020202020204" pitchFamily="34" charset="0"/>
              </a:rPr>
              <a:t>Do you know how much impact</a:t>
            </a:r>
          </a:p>
          <a:p>
            <a:pPr algn="ctr" eaLnBrk="1" hangingPunct="1">
              <a:spcBef>
                <a:spcPct val="0"/>
              </a:spcBef>
              <a:buFontTx/>
              <a:buNone/>
            </a:pPr>
            <a:r>
              <a:rPr lang="en-US" altLang="ja-JP" sz="4000" b="1" dirty="0">
                <a:solidFill>
                  <a:srgbClr val="CD0202"/>
                </a:solidFill>
                <a:latin typeface="Century Gothic" panose="020B0502020202020204" pitchFamily="34" charset="0"/>
              </a:rPr>
              <a:t>school lunch gives?</a:t>
            </a:r>
          </a:p>
        </p:txBody>
      </p:sp>
      <p:sp>
        <p:nvSpPr>
          <p:cNvPr id="7" name="Rectangle 6">
            <a:extLst>
              <a:ext uri="{FF2B5EF4-FFF2-40B4-BE49-F238E27FC236}">
                <a16:creationId xmlns:a16="http://schemas.microsoft.com/office/drawing/2014/main" id="{D586F9C4-736C-4BD1-BBF1-BC3CEB41CD6B}"/>
              </a:ext>
            </a:extLst>
          </p:cNvPr>
          <p:cNvSpPr/>
          <p:nvPr/>
        </p:nvSpPr>
        <p:spPr>
          <a:xfrm flipV="1">
            <a:off x="3573463" y="2622550"/>
            <a:ext cx="3121025" cy="279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7701B"/>
              </a:solidFill>
            </a:endParaRPr>
          </a:p>
        </p:txBody>
      </p:sp>
      <p:sp>
        <p:nvSpPr>
          <p:cNvPr id="8" name="Rectangle 7">
            <a:extLst>
              <a:ext uri="{FF2B5EF4-FFF2-40B4-BE49-F238E27FC236}">
                <a16:creationId xmlns:a16="http://schemas.microsoft.com/office/drawing/2014/main" id="{89C44DC8-BA83-4288-A3A1-177590EA69A2}"/>
              </a:ext>
            </a:extLst>
          </p:cNvPr>
          <p:cNvSpPr/>
          <p:nvPr/>
        </p:nvSpPr>
        <p:spPr>
          <a:xfrm flipV="1">
            <a:off x="6694488" y="2622550"/>
            <a:ext cx="2016125" cy="279400"/>
          </a:xfrm>
          <a:prstGeom prst="rect">
            <a:avLst/>
          </a:prstGeom>
          <a:solidFill>
            <a:srgbClr val="F770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9BAC793D-EEC7-43D9-864E-7FEC1191D6B7}"/>
              </a:ext>
            </a:extLst>
          </p:cNvPr>
          <p:cNvSpPr/>
          <p:nvPr/>
        </p:nvSpPr>
        <p:spPr>
          <a:xfrm flipV="1">
            <a:off x="3573463" y="2071688"/>
            <a:ext cx="3883025" cy="3111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7701B"/>
              </a:solidFill>
            </a:endParaRPr>
          </a:p>
        </p:txBody>
      </p:sp>
      <p:sp>
        <p:nvSpPr>
          <p:cNvPr id="10" name="Rectangle 9">
            <a:extLst>
              <a:ext uri="{FF2B5EF4-FFF2-40B4-BE49-F238E27FC236}">
                <a16:creationId xmlns:a16="http://schemas.microsoft.com/office/drawing/2014/main" id="{D3EBCBBF-5A3F-4AA8-88F1-F46285E56ADA}"/>
              </a:ext>
            </a:extLst>
          </p:cNvPr>
          <p:cNvSpPr/>
          <p:nvPr/>
        </p:nvSpPr>
        <p:spPr>
          <a:xfrm flipV="1">
            <a:off x="7456488" y="2071688"/>
            <a:ext cx="1254125" cy="311150"/>
          </a:xfrm>
          <a:prstGeom prst="rect">
            <a:avLst/>
          </a:prstGeom>
          <a:solidFill>
            <a:srgbClr val="F770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62" name="テキスト ボックス 3">
            <a:extLst>
              <a:ext uri="{FF2B5EF4-FFF2-40B4-BE49-F238E27FC236}">
                <a16:creationId xmlns:a16="http://schemas.microsoft.com/office/drawing/2014/main" id="{A398AAAD-ECAF-488A-B659-0423AC732073}"/>
              </a:ext>
            </a:extLst>
          </p:cNvPr>
          <p:cNvSpPr txBox="1">
            <a:spLocks noChangeArrowheads="1"/>
          </p:cNvSpPr>
          <p:nvPr/>
        </p:nvSpPr>
        <p:spPr bwMode="auto">
          <a:xfrm>
            <a:off x="300038" y="1997075"/>
            <a:ext cx="4365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 typeface="Wingdings" panose="05000000000000000000" pitchFamily="2" charset="2"/>
              <a:buChar char="l"/>
            </a:pPr>
            <a:r>
              <a:rPr lang="en-US" altLang="ja-JP" sz="2400" b="1" dirty="0">
                <a:latin typeface="Century Gothic" panose="020B0502020202020204" pitchFamily="34" charset="0"/>
              </a:rPr>
              <a:t>Attendance Rate = 73%</a:t>
            </a:r>
          </a:p>
        </p:txBody>
      </p:sp>
      <p:sp>
        <p:nvSpPr>
          <p:cNvPr id="12" name="Rectangle 11">
            <a:extLst>
              <a:ext uri="{FF2B5EF4-FFF2-40B4-BE49-F238E27FC236}">
                <a16:creationId xmlns:a16="http://schemas.microsoft.com/office/drawing/2014/main" id="{38B20E9F-389E-443E-B352-3971ACB132A1}"/>
              </a:ext>
            </a:extLst>
          </p:cNvPr>
          <p:cNvSpPr>
            <a:spLocks noChangeArrowheads="1"/>
          </p:cNvSpPr>
          <p:nvPr/>
        </p:nvSpPr>
        <p:spPr bwMode="auto">
          <a:xfrm>
            <a:off x="7773988" y="1905000"/>
            <a:ext cx="99536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ja-JP" b="1" dirty="0">
                <a:latin typeface="Century Gothic" panose="020B0502020202020204" pitchFamily="34" charset="0"/>
              </a:rPr>
              <a:t>97%</a:t>
            </a:r>
          </a:p>
        </p:txBody>
      </p:sp>
      <p:sp>
        <p:nvSpPr>
          <p:cNvPr id="13" name="Rectangle 12">
            <a:extLst>
              <a:ext uri="{FF2B5EF4-FFF2-40B4-BE49-F238E27FC236}">
                <a16:creationId xmlns:a16="http://schemas.microsoft.com/office/drawing/2014/main" id="{312CB7EF-EF2E-498A-858B-CDBC5C499956}"/>
              </a:ext>
            </a:extLst>
          </p:cNvPr>
          <p:cNvSpPr>
            <a:spLocks noChangeArrowheads="1"/>
          </p:cNvSpPr>
          <p:nvPr/>
        </p:nvSpPr>
        <p:spPr bwMode="auto">
          <a:xfrm>
            <a:off x="7515225" y="2432050"/>
            <a:ext cx="12255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b="1" dirty="0">
                <a:latin typeface="Century Gothic" panose="020B0502020202020204" pitchFamily="34" charset="0"/>
              </a:rPr>
              <a:t>100%</a:t>
            </a:r>
          </a:p>
        </p:txBody>
      </p:sp>
      <p:pic>
        <p:nvPicPr>
          <p:cNvPr id="49165" name="Picture 3">
            <a:extLst>
              <a:ext uri="{FF2B5EF4-FFF2-40B4-BE49-F238E27FC236}">
                <a16:creationId xmlns:a16="http://schemas.microsoft.com/office/drawing/2014/main" id="{54E2FDA4-9E78-4393-9373-515AFDF9177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146425" y="3763963"/>
            <a:ext cx="2846388" cy="210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66" name="Picture 4">
            <a:extLst>
              <a:ext uri="{FF2B5EF4-FFF2-40B4-BE49-F238E27FC236}">
                <a16:creationId xmlns:a16="http://schemas.microsoft.com/office/drawing/2014/main" id="{120E6FC7-FA21-4A3D-B8F4-3A33CF90CB2F}"/>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3763963"/>
            <a:ext cx="3224213" cy="214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FDD90332-0DA1-4099-B7F0-DCD7067B9244}"/>
              </a:ext>
            </a:extLst>
          </p:cNvPr>
          <p:cNvSpPr>
            <a:spLocks noChangeArrowheads="1"/>
          </p:cNvSpPr>
          <p:nvPr/>
        </p:nvSpPr>
        <p:spPr bwMode="auto">
          <a:xfrm>
            <a:off x="5556250" y="1997075"/>
            <a:ext cx="2278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b="1" dirty="0">
                <a:latin typeface="Century Gothic" panose="020B0502020202020204" pitchFamily="34" charset="0"/>
              </a:rPr>
              <a:t>increased to</a:t>
            </a:r>
          </a:p>
        </p:txBody>
      </p:sp>
      <p:sp>
        <p:nvSpPr>
          <p:cNvPr id="21" name="Rectangle 20">
            <a:extLst>
              <a:ext uri="{FF2B5EF4-FFF2-40B4-BE49-F238E27FC236}">
                <a16:creationId xmlns:a16="http://schemas.microsoft.com/office/drawing/2014/main" id="{5B2F48A6-DD43-445B-B67A-EE48C3292B54}"/>
              </a:ext>
            </a:extLst>
          </p:cNvPr>
          <p:cNvSpPr>
            <a:spLocks noChangeArrowheads="1"/>
          </p:cNvSpPr>
          <p:nvPr/>
        </p:nvSpPr>
        <p:spPr bwMode="auto">
          <a:xfrm>
            <a:off x="5556250" y="2546350"/>
            <a:ext cx="2278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2400" b="1" dirty="0">
                <a:latin typeface="Century Gothic" panose="020B0502020202020204" pitchFamily="34" charset="0"/>
              </a:rPr>
              <a:t>increased to</a:t>
            </a:r>
          </a:p>
        </p:txBody>
      </p:sp>
      <p:sp>
        <p:nvSpPr>
          <p:cNvPr id="22" name="Rectangle 21">
            <a:extLst>
              <a:ext uri="{FF2B5EF4-FFF2-40B4-BE49-F238E27FC236}">
                <a16:creationId xmlns:a16="http://schemas.microsoft.com/office/drawing/2014/main" id="{6BE37F4B-F5B6-4C7D-8ABD-165B62429FB2}"/>
              </a:ext>
            </a:extLst>
          </p:cNvPr>
          <p:cNvSpPr/>
          <p:nvPr/>
        </p:nvSpPr>
        <p:spPr>
          <a:xfrm>
            <a:off x="5384800" y="5837238"/>
            <a:ext cx="45720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2">
            <a:extLst>
              <a:ext uri="{FF2B5EF4-FFF2-40B4-BE49-F238E27FC236}">
                <a16:creationId xmlns:a16="http://schemas.microsoft.com/office/drawing/2014/main" id="{7BB08892-4F1C-426F-BBC4-4715427CCD7E}"/>
              </a:ext>
            </a:extLst>
          </p:cNvPr>
          <p:cNvSpPr/>
          <p:nvPr/>
        </p:nvSpPr>
        <p:spPr>
          <a:xfrm>
            <a:off x="0" y="5799138"/>
            <a:ext cx="9144000" cy="688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sp>
        <p:nvSpPr>
          <p:cNvPr id="24" name="TextBox 12">
            <a:extLst>
              <a:ext uri="{FF2B5EF4-FFF2-40B4-BE49-F238E27FC236}">
                <a16:creationId xmlns:a16="http://schemas.microsoft.com/office/drawing/2014/main" id="{426EA982-AD0B-4B79-A7A8-F7AFE774CD82}"/>
              </a:ext>
            </a:extLst>
          </p:cNvPr>
          <p:cNvSpPr txBox="1">
            <a:spLocks noChangeArrowheads="1"/>
          </p:cNvSpPr>
          <p:nvPr/>
        </p:nvSpPr>
        <p:spPr bwMode="auto">
          <a:xfrm>
            <a:off x="0" y="5861050"/>
            <a:ext cx="91440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2800" b="1" dirty="0">
                <a:solidFill>
                  <a:srgbClr val="F7701B"/>
                </a:solidFill>
                <a:latin typeface="Century Gothic" panose="020B0502020202020204" pitchFamily="34" charset="0"/>
              </a:rPr>
              <a:t> Your onigiri post </a:t>
            </a:r>
            <a:r>
              <a:rPr lang="en-US" altLang="ja-JP" sz="2800" b="1" dirty="0">
                <a:solidFill>
                  <a:schemeClr val="bg1"/>
                </a:solidFill>
                <a:latin typeface="Century Gothic" panose="020B0502020202020204" pitchFamily="34" charset="0"/>
              </a:rPr>
              <a:t>makes children’s future bright!</a:t>
            </a:r>
            <a:endParaRPr lang="ja-JP" altLang="en-US" sz="2800" b="1">
              <a:solidFill>
                <a:schemeClr val="bg1"/>
              </a:solidFill>
              <a:latin typeface="Century Gothic" panose="020B0502020202020204" pitchFamily="34" charset="0"/>
            </a:endParaRPr>
          </a:p>
        </p:txBody>
      </p:sp>
      <p:sp>
        <p:nvSpPr>
          <p:cNvPr id="49172" name="Rectangle 13">
            <a:extLst>
              <a:ext uri="{FF2B5EF4-FFF2-40B4-BE49-F238E27FC236}">
                <a16:creationId xmlns:a16="http://schemas.microsoft.com/office/drawing/2014/main" id="{981F0F62-D092-485E-991D-492D5BA7C1F9}"/>
              </a:ext>
            </a:extLst>
          </p:cNvPr>
          <p:cNvSpPr>
            <a:spLocks noChangeArrowheads="1"/>
          </p:cNvSpPr>
          <p:nvPr/>
        </p:nvSpPr>
        <p:spPr bwMode="auto">
          <a:xfrm>
            <a:off x="0" y="3336925"/>
            <a:ext cx="914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800" b="1" dirty="0">
                <a:solidFill>
                  <a:schemeClr val="bg1"/>
                </a:solidFill>
                <a:latin typeface="Century Gothic" panose="020B0502020202020204" pitchFamily="34" charset="0"/>
              </a:rPr>
              <a:t>School lunch is critical to health and academic performance</a:t>
            </a:r>
          </a:p>
        </p:txBody>
      </p:sp>
      <p:sp>
        <p:nvSpPr>
          <p:cNvPr id="49173" name="Rectangle 14">
            <a:extLst>
              <a:ext uri="{FF2B5EF4-FFF2-40B4-BE49-F238E27FC236}">
                <a16:creationId xmlns:a16="http://schemas.microsoft.com/office/drawing/2014/main" id="{6F0FB29E-12D7-49D9-B694-240D45F99EE6}"/>
              </a:ext>
            </a:extLst>
          </p:cNvPr>
          <p:cNvSpPr>
            <a:spLocks noChangeArrowheads="1"/>
          </p:cNvSpPr>
          <p:nvPr/>
        </p:nvSpPr>
        <p:spPr bwMode="auto">
          <a:xfrm>
            <a:off x="300038" y="2530475"/>
            <a:ext cx="4013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 typeface="Wingdings" panose="05000000000000000000" pitchFamily="2" charset="2"/>
              <a:buChar char="l"/>
            </a:pPr>
            <a:r>
              <a:rPr lang="en-US" altLang="ja-JP" sz="2400" b="1" dirty="0">
                <a:latin typeface="Century Gothic" panose="020B0502020202020204" pitchFamily="34" charset="0"/>
              </a:rPr>
              <a:t> Graduation Rate  = 60%</a:t>
            </a:r>
          </a:p>
        </p:txBody>
      </p:sp>
      <p:grpSp>
        <p:nvGrpSpPr>
          <p:cNvPr id="4" name="図形グループ 3"/>
          <p:cNvGrpSpPr/>
          <p:nvPr/>
        </p:nvGrpSpPr>
        <p:grpSpPr>
          <a:xfrm>
            <a:off x="282684" y="568179"/>
            <a:ext cx="8719211" cy="1171568"/>
            <a:chOff x="344784" y="553061"/>
            <a:chExt cx="8719211" cy="1171568"/>
          </a:xfrm>
        </p:grpSpPr>
        <p:pic>
          <p:nvPicPr>
            <p:cNvPr id="25" name="図 24"/>
            <p:cNvPicPr>
              <a:picLocks noChangeAspect="1"/>
            </p:cNvPicPr>
            <p:nvPr/>
          </p:nvPicPr>
          <p:blipFill>
            <a:blip r:embed="rId7"/>
            <a:stretch>
              <a:fillRect/>
            </a:stretch>
          </p:blipFill>
          <p:spPr>
            <a:xfrm>
              <a:off x="344784" y="741384"/>
              <a:ext cx="1640068" cy="716163"/>
            </a:xfrm>
            <a:prstGeom prst="rect">
              <a:avLst/>
            </a:prstGeom>
            <a:ln>
              <a:noFill/>
            </a:ln>
          </p:spPr>
        </p:pic>
        <p:pic>
          <p:nvPicPr>
            <p:cNvPr id="26" name="図 2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97169" y="553061"/>
              <a:ext cx="1187301" cy="923737"/>
            </a:xfrm>
            <a:prstGeom prst="rect">
              <a:avLst/>
            </a:prstGeom>
          </p:spPr>
        </p:pic>
        <p:sp>
          <p:nvSpPr>
            <p:cNvPr id="3" name="正方形/長方形 2"/>
            <p:cNvSpPr/>
            <p:nvPr/>
          </p:nvSpPr>
          <p:spPr>
            <a:xfrm>
              <a:off x="7249075" y="1463019"/>
              <a:ext cx="1814920" cy="261610"/>
            </a:xfrm>
            <a:prstGeom prst="rect">
              <a:avLst/>
            </a:prstGeom>
          </p:spPr>
          <p:txBody>
            <a:bodyPr wrap="none">
              <a:spAutoFit/>
            </a:bodyPr>
            <a:lstStyle/>
            <a:p>
              <a:r>
                <a:rPr lang="en-US" altLang="ja-JP" sz="1100" dirty="0">
                  <a:latin typeface="Century Gothic" panose="020B0502020202020204" pitchFamily="34" charset="0"/>
                </a:rPr>
                <a:t>World Food Programme</a:t>
              </a:r>
              <a:endParaRPr lang="ja-JP" altLang="en-US" sz="1100" dirty="0">
                <a:latin typeface="Century Gothic" panose="020B0502020202020204" pitchFamily="34" charset="0"/>
              </a:endParaRPr>
            </a:p>
          </p:txBody>
        </p:sp>
      </p:grpSp>
    </p:spTree>
    <p:extLst>
      <p:ext uri="{BB962C8B-B14F-4D97-AF65-F5344CB8AC3E}">
        <p14:creationId xmlns:p14="http://schemas.microsoft.com/office/powerpoint/2010/main" val="3927027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Ooooh"/>
                                        </p:tgtEl>
                                      </p:cMediaNode>
                                    </p:audio>
                                  </p:sub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3500"/>
                            </p:stCondLst>
                            <p:childTnLst>
                              <p:par>
                                <p:cTn id="17" presetID="26" presetClass="emph" presetSubtype="0" repeatCount="5000" fill="hold" grpId="1" nodeType="after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20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Ooooh"/>
                                        </p:tgtEl>
                                      </p:cMediaNode>
                                    </p:audio>
                                  </p:subTnLst>
                                </p:cTn>
                              </p:par>
                            </p:childTnLst>
                          </p:cTn>
                        </p:par>
                        <p:par>
                          <p:cTn id="25" fill="hold" nodeType="afterGroup">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1000"/>
                                        <p:tgtEl>
                                          <p:spTgt spid="21"/>
                                        </p:tgtEl>
                                      </p:cBhvr>
                                    </p:animEffect>
                                  </p:childTnLst>
                                </p:cTn>
                              </p:par>
                            </p:childTnLst>
                          </p:cTn>
                        </p:par>
                        <p:par>
                          <p:cTn id="29" fill="hold" nodeType="afterGroup">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nodeType="afterGroup">
                            <p:stCondLst>
                              <p:cond delay="3500"/>
                            </p:stCondLst>
                            <p:childTnLst>
                              <p:par>
                                <p:cTn id="34" presetID="26" presetClass="emph" presetSubtype="0" repeatCount="5000" fill="hold" grpId="1" nodeType="afterEffect">
                                  <p:stCondLst>
                                    <p:cond delay="0"/>
                                  </p:stCondLst>
                                  <p:childTnLst>
                                    <p:animEffect transition="out" filter="fade">
                                      <p:cBhvr>
                                        <p:cTn id="35" dur="500" tmFilter="0, 0; .2, .5; .8, .5; 1, 0"/>
                                        <p:tgtEl>
                                          <p:spTgt spid="13"/>
                                        </p:tgtEl>
                                      </p:cBhvr>
                                    </p:animEffect>
                                    <p:animScale>
                                      <p:cBhvr>
                                        <p:cTn id="36" dur="250" autoRev="1" fill="hold"/>
                                        <p:tgtEl>
                                          <p:spTgt spid="13"/>
                                        </p:tgtEl>
                                      </p:cBhvr>
                                      <p:by x="105000" y="105000"/>
                                    </p:animScale>
                                  </p:childTnLst>
                                </p:cTn>
                              </p:par>
                            </p:childTnLst>
                          </p:cTn>
                        </p:par>
                        <p:par>
                          <p:cTn id="37" fill="hold" nodeType="afterGroup">
                            <p:stCondLst>
                              <p:cond delay="6000"/>
                            </p:stCondLst>
                            <p:childTnLst>
                              <p:par>
                                <p:cTn id="38" presetID="26" presetClass="emph" presetSubtype="0" repeatCount="3000" fill="hold" grpId="0" nodeType="after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p:bldP spid="12" grpId="1"/>
      <p:bldP spid="13" grpId="0"/>
      <p:bldP spid="13" grpId="1"/>
      <p:bldP spid="14" grpId="0"/>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タイトル 2">
            <a:extLst>
              <a:ext uri="{FF2B5EF4-FFF2-40B4-BE49-F238E27FC236}">
                <a16:creationId xmlns:a16="http://schemas.microsoft.com/office/drawing/2014/main" id="{FBA8415B-2564-4F3F-AECD-75E68B98028B}"/>
              </a:ext>
            </a:extLst>
          </p:cNvPr>
          <p:cNvSpPr>
            <a:spLocks noGrp="1"/>
          </p:cNvSpPr>
          <p:nvPr>
            <p:ph type="title" idx="4294967295"/>
          </p:nvPr>
        </p:nvSpPr>
        <p:spPr>
          <a:xfrm>
            <a:off x="57150" y="39688"/>
            <a:ext cx="6159500" cy="419100"/>
          </a:xfrm>
        </p:spPr>
        <p:txBody>
          <a:bodyPr/>
          <a:lstStyle/>
          <a:p>
            <a:pPr algn="l"/>
            <a:r>
              <a:rPr lang="en-US" altLang="ja-JP" sz="2000" b="1" dirty="0">
                <a:solidFill>
                  <a:srgbClr val="000000"/>
                </a:solidFill>
                <a:latin typeface="Century Gothic" panose="020B0502020202020204" pitchFamily="34" charset="0"/>
              </a:rPr>
              <a:t>Mission of TABLE FOR TWO</a:t>
            </a:r>
            <a:endParaRPr lang="ja-JP" altLang="en-US" sz="2000" b="1" dirty="0">
              <a:solidFill>
                <a:srgbClr val="000000"/>
              </a:solidFill>
              <a:latin typeface="Century Gothic" panose="020B0502020202020204" pitchFamily="34" charset="0"/>
            </a:endParaRPr>
          </a:p>
        </p:txBody>
      </p:sp>
      <p:pic>
        <p:nvPicPr>
          <p:cNvPr id="33" name="Picture 13">
            <a:extLst>
              <a:ext uri="{FF2B5EF4-FFF2-40B4-BE49-F238E27FC236}">
                <a16:creationId xmlns:a16="http://schemas.microsoft.com/office/drawing/2014/main" id="{00B433C4-B217-BD41-85A6-0FA7DF44BA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7"/>
          <a:stretch/>
        </p:blipFill>
        <p:spPr>
          <a:xfrm>
            <a:off x="380347" y="4829931"/>
            <a:ext cx="1532483" cy="826411"/>
          </a:xfrm>
          <a:prstGeom prst="rect">
            <a:avLst/>
          </a:prstGeom>
        </p:spPr>
      </p:pic>
      <p:sp>
        <p:nvSpPr>
          <p:cNvPr id="34" name="Rectangle 32">
            <a:extLst>
              <a:ext uri="{FF2B5EF4-FFF2-40B4-BE49-F238E27FC236}">
                <a16:creationId xmlns:a16="http://schemas.microsoft.com/office/drawing/2014/main" id="{2BD48208-9901-C34F-98D3-D23034C71AE2}"/>
              </a:ext>
            </a:extLst>
          </p:cNvPr>
          <p:cNvSpPr/>
          <p:nvPr/>
        </p:nvSpPr>
        <p:spPr>
          <a:xfrm>
            <a:off x="7256" y="491121"/>
            <a:ext cx="9125169" cy="8621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82"/>
          <p:cNvSpPr/>
          <p:nvPr/>
        </p:nvSpPr>
        <p:spPr>
          <a:xfrm>
            <a:off x="1" y="3795419"/>
            <a:ext cx="9143999" cy="8909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
          <p:cNvGrpSpPr/>
          <p:nvPr/>
        </p:nvGrpSpPr>
        <p:grpSpPr>
          <a:xfrm flipH="1">
            <a:off x="1921156" y="1287495"/>
            <a:ext cx="5107580" cy="2718128"/>
            <a:chOff x="611188" y="1430640"/>
            <a:chExt cx="8323296" cy="4538759"/>
          </a:xfrm>
        </p:grpSpPr>
        <p:pic>
          <p:nvPicPr>
            <p:cNvPr id="37" name="Picture 98"/>
            <p:cNvPicPr>
              <a:picLocks noChangeAspect="1"/>
            </p:cNvPicPr>
            <p:nvPr/>
          </p:nvPicPr>
          <p:blipFill>
            <a:blip r:embed="rId4" cstate="hqprint">
              <a:alphaModFix amt="25000"/>
              <a:extLst>
                <a:ext uri="{28A0092B-C50C-407E-A947-70E740481C1C}">
                  <a14:useLocalDpi xmlns:a14="http://schemas.microsoft.com/office/drawing/2010/main"/>
                </a:ext>
              </a:extLst>
            </a:blip>
            <a:srcRect/>
            <a:stretch>
              <a:fillRect/>
            </a:stretch>
          </p:blipFill>
          <p:spPr bwMode="auto">
            <a:xfrm>
              <a:off x="611188" y="1691085"/>
              <a:ext cx="7920037" cy="4278314"/>
            </a:xfrm>
            <a:prstGeom prst="rect">
              <a:avLst/>
            </a:prstGeom>
            <a:noFill/>
            <a:ln>
              <a:noFill/>
            </a:ln>
            <a:extLst>
              <a:ext uri="{909E8E84-426E-40dd-AFC4-6F175D3DCCD1}">
                <a14:hiddenFill xmlns="" xmlns:a14="http://schemas.microsoft.com/office/drawing/2010/main">
                  <a:solidFill>
                    <a:srgbClr val="FFFFFF">
                      <a:alpha val="25098"/>
                    </a:srgbClr>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8" name="Straight Connector 45"/>
            <p:cNvCxnSpPr/>
            <p:nvPr/>
          </p:nvCxnSpPr>
          <p:spPr>
            <a:xfrm flipH="1" flipV="1">
              <a:off x="930275" y="2900707"/>
              <a:ext cx="7283450" cy="1581150"/>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9" name="Triangle 46"/>
            <p:cNvSpPr/>
            <p:nvPr/>
          </p:nvSpPr>
          <p:spPr>
            <a:xfrm>
              <a:off x="4217988" y="3726207"/>
              <a:ext cx="706437" cy="55086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0" name="Picture 198"/>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632756">
              <a:off x="4338638" y="3186457"/>
              <a:ext cx="762000"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19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rot="561098">
              <a:off x="4152900" y="3065807"/>
              <a:ext cx="255588" cy="60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2" name="Group 55"/>
            <p:cNvGrpSpPr>
              <a:grpSpLocks/>
            </p:cNvGrpSpPr>
            <p:nvPr/>
          </p:nvGrpSpPr>
          <p:grpSpPr bwMode="auto">
            <a:xfrm rot="625831">
              <a:off x="6154738" y="3626195"/>
              <a:ext cx="931862" cy="501650"/>
              <a:chOff x="4881815" y="3707188"/>
              <a:chExt cx="455360" cy="501039"/>
            </a:xfrm>
          </p:grpSpPr>
          <p:pic>
            <p:nvPicPr>
              <p:cNvPr id="48" name="Picture 229"/>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03182" y="3707188"/>
                <a:ext cx="233993" cy="50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30"/>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81815" y="3707188"/>
                <a:ext cx="233993" cy="50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3" name="Picture 58"/>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rot="730207">
              <a:off x="2109788" y="2624482"/>
              <a:ext cx="255587"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 name="Group 65"/>
            <p:cNvGrpSpPr>
              <a:grpSpLocks/>
            </p:cNvGrpSpPr>
            <p:nvPr/>
          </p:nvGrpSpPr>
          <p:grpSpPr bwMode="auto">
            <a:xfrm>
              <a:off x="1130300" y="2262532"/>
              <a:ext cx="936625" cy="703263"/>
              <a:chOff x="1130300" y="1969068"/>
              <a:chExt cx="936625" cy="702949"/>
            </a:xfrm>
          </p:grpSpPr>
          <p:pic>
            <p:nvPicPr>
              <p:cNvPr id="46" name="Picture 3"/>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1130300" y="2044955"/>
                <a:ext cx="936625" cy="62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295832" y="1969068"/>
                <a:ext cx="707136" cy="701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5" name="Picture 101"/>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rot="21393596">
              <a:off x="6920342" y="1430640"/>
              <a:ext cx="2014142" cy="3032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 name="Rectangle 60"/>
          <p:cNvSpPr/>
          <p:nvPr/>
        </p:nvSpPr>
        <p:spPr>
          <a:xfrm>
            <a:off x="4744576" y="1757892"/>
            <a:ext cx="1436463" cy="830997"/>
          </a:xfrm>
          <a:prstGeom prst="rect">
            <a:avLst/>
          </a:prstGeom>
        </p:spPr>
        <p:txBody>
          <a:bodyPr wrap="square">
            <a:spAutoFit/>
          </a:bodyPr>
          <a:lstStyle>
            <a:lvl1pPr>
              <a:defRPr kumimoji="1" sz="2400">
                <a:solidFill>
                  <a:schemeClr val="tx1"/>
                </a:solidFill>
                <a:latin typeface="Calibri" charset="0"/>
                <a:ea typeface="ＭＳ Ｐゴシック" charset="-128"/>
              </a:defRPr>
            </a:lvl1pPr>
            <a:lvl2pPr marL="742950" indent="-285750">
              <a:defRPr kumimoji="1" sz="2400">
                <a:solidFill>
                  <a:schemeClr val="tx1"/>
                </a:solidFill>
                <a:latin typeface="Calibri" charset="0"/>
                <a:ea typeface="ＭＳ Ｐゴシック" charset="-128"/>
              </a:defRPr>
            </a:lvl2pPr>
            <a:lvl3pPr marL="1143000" indent="-228600">
              <a:defRPr kumimoji="1" sz="2400">
                <a:solidFill>
                  <a:schemeClr val="tx1"/>
                </a:solidFill>
                <a:latin typeface="Calibri" charset="0"/>
                <a:ea typeface="ＭＳ Ｐゴシック" charset="-128"/>
              </a:defRPr>
            </a:lvl3pPr>
            <a:lvl4pPr marL="1600200" indent="-228600">
              <a:defRPr kumimoji="1" sz="2400">
                <a:solidFill>
                  <a:schemeClr val="tx1"/>
                </a:solidFill>
                <a:latin typeface="Calibri" charset="0"/>
                <a:ea typeface="ＭＳ Ｐゴシック" charset="-128"/>
              </a:defRPr>
            </a:lvl4pPr>
            <a:lvl5pPr marL="2057400" indent="-228600">
              <a:defRPr kumimoji="1"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9pPr>
          </a:lstStyle>
          <a:p>
            <a:pPr algn="ctr" eaLnBrk="1" hangingPunct="1">
              <a:defRPr/>
            </a:pPr>
            <a:r>
              <a:rPr lang="en-US" altLang="ja-JP" sz="4800" b="1" dirty="0">
                <a:solidFill>
                  <a:srgbClr val="3366FF"/>
                </a:solidFill>
                <a:effectLst>
                  <a:glow rad="203200">
                    <a:schemeClr val="bg1">
                      <a:alpha val="85000"/>
                    </a:schemeClr>
                  </a:glow>
                </a:effectLst>
                <a:latin typeface="Roboto" panose="02000000000000000000" pitchFamily="2" charset="0"/>
                <a:ea typeface="Roboto" panose="02000000000000000000" pitchFamily="2" charset="0"/>
                <a:cs typeface="Futura Medium" panose="020B0602020204020303" pitchFamily="34" charset="-79"/>
              </a:rPr>
              <a:t>1</a:t>
            </a:r>
            <a:r>
              <a:rPr lang="en-US" altLang="ja-JP" sz="1400" b="1" dirty="0">
                <a:solidFill>
                  <a:srgbClr val="3366FF"/>
                </a:solidFill>
                <a:effectLst>
                  <a:glow rad="203200">
                    <a:schemeClr val="bg1">
                      <a:alpha val="85000"/>
                    </a:schemeClr>
                  </a:glow>
                </a:effectLst>
                <a:latin typeface="Roboto" panose="02000000000000000000" pitchFamily="2" charset="0"/>
                <a:ea typeface="Roboto" panose="02000000000000000000" pitchFamily="2" charset="0"/>
                <a:cs typeface="Futura Medium" panose="020B0602020204020303" pitchFamily="34" charset="-79"/>
              </a:rPr>
              <a:t>Billion</a:t>
            </a:r>
            <a:endParaRPr lang="en-US" altLang="ja-JP" sz="2000" b="1" dirty="0">
              <a:solidFill>
                <a:srgbClr val="3366FF"/>
              </a:solidFill>
              <a:effectLst>
                <a:glow rad="203200">
                  <a:schemeClr val="bg1">
                    <a:alpha val="85000"/>
                  </a:schemeClr>
                </a:glow>
              </a:effectLst>
              <a:latin typeface="Roboto" panose="02000000000000000000" pitchFamily="2" charset="0"/>
              <a:ea typeface="Roboto" panose="02000000000000000000" pitchFamily="2" charset="0"/>
              <a:cs typeface="Futura Medium" panose="020B0602020204020303" pitchFamily="34" charset="-79"/>
            </a:endParaRPr>
          </a:p>
        </p:txBody>
      </p:sp>
      <p:sp>
        <p:nvSpPr>
          <p:cNvPr id="51" name="TextBox 20"/>
          <p:cNvSpPr txBox="1"/>
          <p:nvPr/>
        </p:nvSpPr>
        <p:spPr>
          <a:xfrm>
            <a:off x="4916113" y="1462740"/>
            <a:ext cx="2687281" cy="338554"/>
          </a:xfrm>
          <a:prstGeom prst="rect">
            <a:avLst/>
          </a:prstGeom>
          <a:noFill/>
          <a:ln>
            <a:noFill/>
          </a:ln>
          <a:effectLst>
            <a:glow rad="63500">
              <a:schemeClr val="bg1">
                <a:alpha val="40000"/>
              </a:schemeClr>
            </a:glow>
          </a:effectLst>
        </p:spPr>
        <p:txBody>
          <a:bodyPr wrap="square">
            <a:spAutoFit/>
          </a:bodyPr>
          <a:lstStyle>
            <a:lvl1pPr>
              <a:defRPr kumimoji="1" sz="2400">
                <a:solidFill>
                  <a:schemeClr val="tx1"/>
                </a:solidFill>
                <a:latin typeface="Calibri" charset="0"/>
                <a:ea typeface="ＭＳ Ｐゴシック" charset="-128"/>
              </a:defRPr>
            </a:lvl1pPr>
            <a:lvl2pPr marL="742950" indent="-285750">
              <a:defRPr kumimoji="1" sz="2400">
                <a:solidFill>
                  <a:schemeClr val="tx1"/>
                </a:solidFill>
                <a:latin typeface="Calibri" charset="0"/>
                <a:ea typeface="ＭＳ Ｐゴシック" charset="-128"/>
              </a:defRPr>
            </a:lvl2pPr>
            <a:lvl3pPr marL="1143000" indent="-228600">
              <a:defRPr kumimoji="1" sz="2400">
                <a:solidFill>
                  <a:schemeClr val="tx1"/>
                </a:solidFill>
                <a:latin typeface="Calibri" charset="0"/>
                <a:ea typeface="ＭＳ Ｐゴシック" charset="-128"/>
              </a:defRPr>
            </a:lvl3pPr>
            <a:lvl4pPr marL="1600200" indent="-228600">
              <a:defRPr kumimoji="1" sz="2400">
                <a:solidFill>
                  <a:schemeClr val="tx1"/>
                </a:solidFill>
                <a:latin typeface="Calibri" charset="0"/>
                <a:ea typeface="ＭＳ Ｐゴシック" charset="-128"/>
              </a:defRPr>
            </a:lvl4pPr>
            <a:lvl5pPr marL="2057400" indent="-228600">
              <a:defRPr kumimoji="1"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9pPr>
          </a:lstStyle>
          <a:p>
            <a:pPr eaLnBrk="1" hangingPunct="1">
              <a:defRPr/>
            </a:pPr>
            <a:r>
              <a:rPr lang="en-US" altLang="ja-JP" sz="1600" b="1" dirty="0">
                <a:solidFill>
                  <a:srgbClr val="3366FF"/>
                </a:solidFill>
                <a:effectLst>
                  <a:glow rad="63500">
                    <a:schemeClr val="bg1"/>
                  </a:glow>
                </a:effectLst>
                <a:latin typeface="Roboto" panose="02000000000000000000" pitchFamily="2" charset="0"/>
                <a:ea typeface="Roboto" panose="02000000000000000000" pitchFamily="2" charset="0"/>
                <a:cs typeface="Futura Medium" panose="020B0602020204020303" pitchFamily="34" charset="-79"/>
              </a:rPr>
              <a:t>Inadequate Food </a:t>
            </a:r>
          </a:p>
        </p:txBody>
      </p:sp>
      <p:sp>
        <p:nvSpPr>
          <p:cNvPr id="52" name="Rectangle 62"/>
          <p:cNvSpPr/>
          <p:nvPr/>
        </p:nvSpPr>
        <p:spPr>
          <a:xfrm>
            <a:off x="2938075" y="1757892"/>
            <a:ext cx="1369396" cy="830997"/>
          </a:xfrm>
          <a:prstGeom prst="rect">
            <a:avLst/>
          </a:prstGeom>
        </p:spPr>
        <p:txBody>
          <a:bodyPr wrap="square">
            <a:spAutoFit/>
          </a:bodyPr>
          <a:lstStyle>
            <a:lvl1pPr>
              <a:defRPr kumimoji="1" sz="2400">
                <a:solidFill>
                  <a:schemeClr val="tx1"/>
                </a:solidFill>
                <a:latin typeface="Calibri" charset="0"/>
                <a:ea typeface="ＭＳ Ｐゴシック" charset="-128"/>
              </a:defRPr>
            </a:lvl1pPr>
            <a:lvl2pPr marL="742950" indent="-285750">
              <a:defRPr kumimoji="1" sz="2400">
                <a:solidFill>
                  <a:schemeClr val="tx1"/>
                </a:solidFill>
                <a:latin typeface="Calibri" charset="0"/>
                <a:ea typeface="ＭＳ Ｐゴシック" charset="-128"/>
              </a:defRPr>
            </a:lvl2pPr>
            <a:lvl3pPr marL="1143000" indent="-228600">
              <a:defRPr kumimoji="1" sz="2400">
                <a:solidFill>
                  <a:schemeClr val="tx1"/>
                </a:solidFill>
                <a:latin typeface="Calibri" charset="0"/>
                <a:ea typeface="ＭＳ Ｐゴシック" charset="-128"/>
              </a:defRPr>
            </a:lvl3pPr>
            <a:lvl4pPr marL="1600200" indent="-228600">
              <a:defRPr kumimoji="1" sz="2400">
                <a:solidFill>
                  <a:schemeClr val="tx1"/>
                </a:solidFill>
                <a:latin typeface="Calibri" charset="0"/>
                <a:ea typeface="ＭＳ Ｐゴシック" charset="-128"/>
              </a:defRPr>
            </a:lvl4pPr>
            <a:lvl5pPr marL="2057400" indent="-228600">
              <a:defRPr kumimoji="1"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kumimoji="1" sz="2400">
                <a:solidFill>
                  <a:schemeClr val="tx1"/>
                </a:solidFill>
                <a:latin typeface="Calibri" charset="0"/>
                <a:ea typeface="ＭＳ Ｐゴシック" charset="-128"/>
              </a:defRPr>
            </a:lvl9pPr>
          </a:lstStyle>
          <a:p>
            <a:pPr algn="ctr" eaLnBrk="1" hangingPunct="1">
              <a:defRPr/>
            </a:pPr>
            <a:r>
              <a:rPr lang="en-US" altLang="ja-JP" sz="4800" b="1" dirty="0">
                <a:solidFill>
                  <a:srgbClr val="FF0000"/>
                </a:solidFill>
                <a:effectLst>
                  <a:glow rad="203200">
                    <a:schemeClr val="bg1">
                      <a:alpha val="85000"/>
                    </a:schemeClr>
                  </a:glow>
                </a:effectLst>
                <a:latin typeface="Roboto" panose="02000000000000000000" pitchFamily="2" charset="0"/>
                <a:ea typeface="Roboto" panose="02000000000000000000" pitchFamily="2" charset="0"/>
                <a:cs typeface="Futura Medium" panose="020B0602020204020303" pitchFamily="34" charset="-79"/>
                <a:sym typeface="Wingdings" charset="2"/>
              </a:rPr>
              <a:t>2</a:t>
            </a:r>
            <a:r>
              <a:rPr lang="en-US" altLang="ja-JP" sz="1400" b="1" dirty="0">
                <a:solidFill>
                  <a:srgbClr val="FF0000"/>
                </a:solidFill>
                <a:effectLst>
                  <a:glow rad="203200">
                    <a:schemeClr val="bg1">
                      <a:alpha val="85000"/>
                    </a:schemeClr>
                  </a:glow>
                </a:effectLst>
                <a:latin typeface="Roboto" panose="02000000000000000000" pitchFamily="2" charset="0"/>
                <a:ea typeface="Roboto" panose="02000000000000000000" pitchFamily="2" charset="0"/>
                <a:cs typeface="Futura Medium" panose="020B0602020204020303" pitchFamily="34" charset="-79"/>
                <a:sym typeface="Wingdings" charset="2"/>
              </a:rPr>
              <a:t>Billion</a:t>
            </a:r>
            <a:endParaRPr lang="en-US" altLang="ja-JP" sz="2000" b="1" dirty="0">
              <a:solidFill>
                <a:srgbClr val="FF0000"/>
              </a:solidFill>
              <a:effectLst>
                <a:glow rad="203200">
                  <a:schemeClr val="bg1">
                    <a:alpha val="85000"/>
                  </a:schemeClr>
                </a:glow>
              </a:effectLst>
              <a:latin typeface="Roboto" panose="02000000000000000000" pitchFamily="2" charset="0"/>
              <a:ea typeface="Roboto" panose="02000000000000000000" pitchFamily="2" charset="0"/>
              <a:cs typeface="Futura Medium" panose="020B0602020204020303" pitchFamily="34" charset="-79"/>
              <a:sym typeface="Wingdings" charset="2"/>
            </a:endParaRPr>
          </a:p>
        </p:txBody>
      </p:sp>
      <p:sp>
        <p:nvSpPr>
          <p:cNvPr id="53" name="TextBox 20"/>
          <p:cNvSpPr txBox="1"/>
          <p:nvPr/>
        </p:nvSpPr>
        <p:spPr>
          <a:xfrm>
            <a:off x="1025207" y="1473410"/>
            <a:ext cx="3291207" cy="338554"/>
          </a:xfrm>
          <a:prstGeom prst="rect">
            <a:avLst/>
          </a:prstGeom>
          <a:noFill/>
          <a:ln>
            <a:noFill/>
          </a:ln>
          <a:effectLst>
            <a:glow rad="63500">
              <a:schemeClr val="bg1">
                <a:alpha val="40000"/>
              </a:schemeClr>
            </a:glow>
          </a:effec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eaLnBrk="0" fontAlgn="base" hangingPunct="0">
              <a:spcBef>
                <a:spcPct val="0"/>
              </a:spcBef>
              <a:spcAft>
                <a:spcPct val="0"/>
              </a:spcAft>
              <a:defRPr kumimoji="1">
                <a:solidFill>
                  <a:schemeClr val="tx1"/>
                </a:solidFill>
                <a:latin typeface="Calibri" charset="0"/>
                <a:ea typeface="ＭＳ Ｐゴシック" charset="0"/>
              </a:defRPr>
            </a:lvl6pPr>
            <a:lvl7pPr marL="2971800" indent="-228600" eaLnBrk="0" fontAlgn="base" hangingPunct="0">
              <a:spcBef>
                <a:spcPct val="0"/>
              </a:spcBef>
              <a:spcAft>
                <a:spcPct val="0"/>
              </a:spcAft>
              <a:defRPr kumimoji="1">
                <a:solidFill>
                  <a:schemeClr val="tx1"/>
                </a:solidFill>
                <a:latin typeface="Calibri" charset="0"/>
                <a:ea typeface="ＭＳ Ｐゴシック" charset="0"/>
              </a:defRPr>
            </a:lvl7pPr>
            <a:lvl8pPr marL="3429000" indent="-228600" eaLnBrk="0" fontAlgn="base" hangingPunct="0">
              <a:spcBef>
                <a:spcPct val="0"/>
              </a:spcBef>
              <a:spcAft>
                <a:spcPct val="0"/>
              </a:spcAft>
              <a:defRPr kumimoji="1">
                <a:solidFill>
                  <a:schemeClr val="tx1"/>
                </a:solidFill>
                <a:latin typeface="Calibri" charset="0"/>
                <a:ea typeface="ＭＳ Ｐゴシック" charset="0"/>
              </a:defRPr>
            </a:lvl8pPr>
            <a:lvl9pPr marL="3886200" indent="-228600" eaLnBrk="0" fontAlgn="base" hangingPunct="0">
              <a:spcBef>
                <a:spcPct val="0"/>
              </a:spcBef>
              <a:spcAft>
                <a:spcPct val="0"/>
              </a:spcAft>
              <a:defRPr kumimoji="1">
                <a:solidFill>
                  <a:schemeClr val="tx1"/>
                </a:solidFill>
                <a:latin typeface="Calibri" charset="0"/>
                <a:ea typeface="ＭＳ Ｐゴシック" charset="0"/>
              </a:defRPr>
            </a:lvl9pPr>
          </a:lstStyle>
          <a:p>
            <a:pPr algn="r" eaLnBrk="1" hangingPunct="1">
              <a:defRPr/>
            </a:pPr>
            <a:r>
              <a:rPr lang="en-US" altLang="ja-JP" sz="1600" b="1" dirty="0">
                <a:solidFill>
                  <a:srgbClr val="FF0000"/>
                </a:solidFill>
                <a:effectLst>
                  <a:glow rad="63500">
                    <a:schemeClr val="bg1"/>
                  </a:glow>
                </a:effectLst>
                <a:latin typeface="Roboto" panose="02000000000000000000" pitchFamily="2" charset="0"/>
                <a:ea typeface="Roboto" panose="02000000000000000000" pitchFamily="2" charset="0"/>
                <a:cs typeface="Futura Medium" panose="020B0602020204020303" pitchFamily="34" charset="-79"/>
              </a:rPr>
              <a:t>Excess Unhealthy Food</a:t>
            </a:r>
          </a:p>
        </p:txBody>
      </p:sp>
      <p:sp>
        <p:nvSpPr>
          <p:cNvPr id="54" name="正方形/長方形 1"/>
          <p:cNvSpPr/>
          <p:nvPr/>
        </p:nvSpPr>
        <p:spPr>
          <a:xfrm>
            <a:off x="0" y="3864840"/>
            <a:ext cx="9111587" cy="733149"/>
          </a:xfrm>
          <a:prstGeom prst="rect">
            <a:avLst/>
          </a:prstGeom>
        </p:spPr>
        <p:txBody>
          <a:bodyPr wrap="square">
            <a:spAutoFit/>
          </a:bodyPr>
          <a:lstStyle/>
          <a:p>
            <a:pPr algn="ctr">
              <a:lnSpc>
                <a:spcPct val="120000"/>
              </a:lnSpc>
            </a:pPr>
            <a:r>
              <a:rPr lang="en-US" altLang="ja-JP" dirty="0">
                <a:solidFill>
                  <a:schemeClr val="bg1"/>
                </a:solidFill>
                <a:latin typeface="Century Gothic" panose="020B0502020202020204" pitchFamily="34" charset="0"/>
                <a:cs typeface="Arial"/>
              </a:rPr>
              <a:t>TABLE FOR TWO USA rights this </a:t>
            </a:r>
            <a:r>
              <a:rPr lang="en-US" altLang="ja-JP" b="1" dirty="0">
                <a:solidFill>
                  <a:srgbClr val="FFFF00"/>
                </a:solidFill>
                <a:latin typeface="Century Gothic" panose="020B0502020202020204" pitchFamily="34" charset="0"/>
                <a:cs typeface="Arial"/>
              </a:rPr>
              <a:t>Global Food Imbalance</a:t>
            </a:r>
            <a:r>
              <a:rPr lang="en-US" altLang="ja-JP" dirty="0">
                <a:solidFill>
                  <a:srgbClr val="FFFF00"/>
                </a:solidFill>
                <a:latin typeface="Century Gothic" panose="020B0502020202020204" pitchFamily="34" charset="0"/>
                <a:cs typeface="Arial"/>
              </a:rPr>
              <a:t> </a:t>
            </a:r>
          </a:p>
          <a:p>
            <a:pPr algn="ctr">
              <a:lnSpc>
                <a:spcPct val="120000"/>
              </a:lnSpc>
            </a:pPr>
            <a:r>
              <a:rPr lang="en-US" altLang="ja-JP" dirty="0">
                <a:solidFill>
                  <a:schemeClr val="bg1"/>
                </a:solidFill>
                <a:latin typeface="Century Gothic" panose="020B0502020202020204" pitchFamily="34" charset="0"/>
                <a:cs typeface="Arial"/>
              </a:rPr>
              <a:t>by promoting </a:t>
            </a:r>
            <a:r>
              <a:rPr lang="en-US" altLang="ja-JP" b="1" dirty="0">
                <a:solidFill>
                  <a:srgbClr val="FFFF00"/>
                </a:solidFill>
                <a:latin typeface="Century Gothic" panose="020B0502020202020204" pitchFamily="34" charset="0"/>
                <a:cs typeface="Arial"/>
              </a:rPr>
              <a:t>Healthy Eating</a:t>
            </a:r>
            <a:r>
              <a:rPr lang="en-US" altLang="ja-JP" b="1" dirty="0">
                <a:solidFill>
                  <a:schemeClr val="bg1"/>
                </a:solidFill>
                <a:latin typeface="Century Gothic" panose="020B0502020202020204" pitchFamily="34" charset="0"/>
                <a:cs typeface="Arial"/>
              </a:rPr>
              <a:t> </a:t>
            </a:r>
            <a:r>
              <a:rPr lang="en-US" altLang="ja-JP" dirty="0">
                <a:solidFill>
                  <a:schemeClr val="bg1"/>
                </a:solidFill>
                <a:latin typeface="Century Gothic" panose="020B0502020202020204" pitchFamily="34" charset="0"/>
                <a:cs typeface="Arial"/>
              </a:rPr>
              <a:t>and</a:t>
            </a:r>
            <a:r>
              <a:rPr lang="en-US" altLang="ja-JP" b="1" dirty="0">
                <a:solidFill>
                  <a:schemeClr val="bg1"/>
                </a:solidFill>
                <a:latin typeface="Century Gothic" panose="020B0502020202020204" pitchFamily="34" charset="0"/>
                <a:cs typeface="Arial"/>
              </a:rPr>
              <a:t> healthy</a:t>
            </a:r>
            <a:r>
              <a:rPr lang="en-US" altLang="ja-JP" b="1" dirty="0">
                <a:solidFill>
                  <a:srgbClr val="FFFF00"/>
                </a:solidFill>
                <a:latin typeface="Century Gothic" panose="020B0502020202020204" pitchFamily="34" charset="0"/>
                <a:cs typeface="Arial"/>
              </a:rPr>
              <a:t> School Meals </a:t>
            </a:r>
            <a:r>
              <a:rPr lang="en-US" altLang="ja-JP" dirty="0">
                <a:solidFill>
                  <a:schemeClr val="bg1"/>
                </a:solidFill>
                <a:latin typeface="Century Gothic" panose="020B0502020202020204" pitchFamily="34" charset="0"/>
                <a:cs typeface="Arial"/>
              </a:rPr>
              <a:t>to children in need.</a:t>
            </a:r>
            <a:endParaRPr lang="ja-JP" altLang="en-US" b="1" dirty="0">
              <a:solidFill>
                <a:schemeClr val="bg1"/>
              </a:solidFill>
              <a:latin typeface="Century Gothic" panose="020B0502020202020204" pitchFamily="34" charset="0"/>
            </a:endParaRPr>
          </a:p>
        </p:txBody>
      </p:sp>
      <p:sp>
        <p:nvSpPr>
          <p:cNvPr id="55" name="TextBox 20"/>
          <p:cNvSpPr txBox="1"/>
          <p:nvPr/>
        </p:nvSpPr>
        <p:spPr>
          <a:xfrm>
            <a:off x="1912830" y="4829931"/>
            <a:ext cx="1795074" cy="830997"/>
          </a:xfrm>
          <a:prstGeom prst="rect">
            <a:avLst/>
          </a:prstGeom>
          <a:solidFill>
            <a:schemeClr val="bg1">
              <a:lumMod val="95000"/>
            </a:schemeClr>
          </a:solidFill>
          <a:ln>
            <a:noFill/>
          </a:ln>
          <a:effec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eaLnBrk="0" fontAlgn="base" hangingPunct="0">
              <a:spcBef>
                <a:spcPct val="0"/>
              </a:spcBef>
              <a:spcAft>
                <a:spcPct val="0"/>
              </a:spcAft>
              <a:defRPr kumimoji="1">
                <a:solidFill>
                  <a:schemeClr val="tx1"/>
                </a:solidFill>
                <a:latin typeface="Calibri" charset="0"/>
                <a:ea typeface="ＭＳ Ｐゴシック" charset="0"/>
              </a:defRPr>
            </a:lvl6pPr>
            <a:lvl7pPr marL="2971800" indent="-228600" eaLnBrk="0" fontAlgn="base" hangingPunct="0">
              <a:spcBef>
                <a:spcPct val="0"/>
              </a:spcBef>
              <a:spcAft>
                <a:spcPct val="0"/>
              </a:spcAft>
              <a:defRPr kumimoji="1">
                <a:solidFill>
                  <a:schemeClr val="tx1"/>
                </a:solidFill>
                <a:latin typeface="Calibri" charset="0"/>
                <a:ea typeface="ＭＳ Ｐゴシック" charset="0"/>
              </a:defRPr>
            </a:lvl7pPr>
            <a:lvl8pPr marL="3429000" indent="-228600" eaLnBrk="0" fontAlgn="base" hangingPunct="0">
              <a:spcBef>
                <a:spcPct val="0"/>
              </a:spcBef>
              <a:spcAft>
                <a:spcPct val="0"/>
              </a:spcAft>
              <a:defRPr kumimoji="1">
                <a:solidFill>
                  <a:schemeClr val="tx1"/>
                </a:solidFill>
                <a:latin typeface="Calibri" charset="0"/>
                <a:ea typeface="ＭＳ Ｐゴシック" charset="0"/>
              </a:defRPr>
            </a:lvl8pPr>
            <a:lvl9pPr marL="3886200" indent="-228600" eaLnBrk="0" fontAlgn="base" hangingPunct="0">
              <a:spcBef>
                <a:spcPct val="0"/>
              </a:spcBef>
              <a:spcAft>
                <a:spcPct val="0"/>
              </a:spcAft>
              <a:defRPr kumimoji="1">
                <a:solidFill>
                  <a:schemeClr val="tx1"/>
                </a:solidFill>
                <a:latin typeface="Calibri" charset="0"/>
                <a:ea typeface="ＭＳ Ｐゴシック" charset="0"/>
              </a:defRPr>
            </a:lvl9pPr>
          </a:lstStyle>
          <a:p>
            <a:pPr algn="ctr">
              <a:defRPr/>
            </a:pPr>
            <a:r>
              <a:rPr lang="en-US" altLang="ja-JP" sz="2400" b="1" dirty="0">
                <a:solidFill>
                  <a:srgbClr val="C13228"/>
                </a:solidFill>
                <a:effectLst>
                  <a:glow rad="63500">
                    <a:schemeClr val="bg1">
                      <a:alpha val="40000"/>
                    </a:schemeClr>
                  </a:glow>
                </a:effectLst>
                <a:latin typeface="Roboto" panose="02000000000000000000" pitchFamily="2" charset="0"/>
                <a:ea typeface="Roboto" panose="02000000000000000000" pitchFamily="2" charset="0"/>
                <a:cs typeface="Futura" panose="020B0602020204020303" pitchFamily="34" charset="-79"/>
              </a:rPr>
              <a:t>Healthy Eating</a:t>
            </a:r>
          </a:p>
        </p:txBody>
      </p:sp>
      <p:sp>
        <p:nvSpPr>
          <p:cNvPr id="56" name="TextBox 134"/>
          <p:cNvSpPr txBox="1">
            <a:spLocks noChangeArrowheads="1"/>
          </p:cNvSpPr>
          <p:nvPr/>
        </p:nvSpPr>
        <p:spPr bwMode="auto">
          <a:xfrm>
            <a:off x="44298" y="3184273"/>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lgn="ctr" eaLnBrk="1" hangingPunct="1">
              <a:spcBef>
                <a:spcPct val="0"/>
              </a:spcBef>
              <a:buFontTx/>
              <a:buNone/>
            </a:pPr>
            <a:r>
              <a:rPr lang="en-US" altLang="ja-JP" sz="2000" b="1" dirty="0">
                <a:effectLst>
                  <a:glow rad="431800">
                    <a:schemeClr val="bg1">
                      <a:alpha val="85000"/>
                    </a:schemeClr>
                  </a:glow>
                </a:effectLst>
                <a:latin typeface="Roboto" panose="02000000000000000000" pitchFamily="2" charset="0"/>
                <a:ea typeface="Roboto" panose="02000000000000000000" pitchFamily="2" charset="0"/>
                <a:cs typeface="Futura" charset="0"/>
              </a:rPr>
              <a:t>GLOBAL FOOD IMBALANCE</a:t>
            </a:r>
          </a:p>
        </p:txBody>
      </p:sp>
      <p:sp>
        <p:nvSpPr>
          <p:cNvPr id="57" name="Rectangle 1">
            <a:extLst>
              <a:ext uri="{FF2B5EF4-FFF2-40B4-BE49-F238E27FC236}">
                <a16:creationId xmlns:a16="http://schemas.microsoft.com/office/drawing/2014/main" id="{FC33EE8F-1E02-D84F-8245-FB53D3C94237}"/>
              </a:ext>
            </a:extLst>
          </p:cNvPr>
          <p:cNvSpPr/>
          <p:nvPr/>
        </p:nvSpPr>
        <p:spPr>
          <a:xfrm>
            <a:off x="68205" y="539942"/>
            <a:ext cx="8972433" cy="724365"/>
          </a:xfrm>
          <a:prstGeom prst="rect">
            <a:avLst/>
          </a:prstGeom>
        </p:spPr>
        <p:txBody>
          <a:bodyPr wrap="square">
            <a:spAutoFit/>
          </a:bodyPr>
          <a:lstStyle/>
          <a:p>
            <a:pPr algn="ctr">
              <a:lnSpc>
                <a:spcPct val="120000"/>
              </a:lnSpc>
            </a:pPr>
            <a:r>
              <a:rPr lang="en-US" altLang="ja-JP" b="1" dirty="0">
                <a:latin typeface="Century Gothic" panose="020B0502020202020204" pitchFamily="34" charset="0"/>
                <a:cs typeface="Arial" panose="020B0604020202020204" pitchFamily="34" charset="0"/>
              </a:rPr>
              <a:t>In our world of 7 billion, 1 billion suffer from </a:t>
            </a:r>
            <a:r>
              <a:rPr lang="en-US" altLang="ja-JP" b="1" dirty="0">
                <a:solidFill>
                  <a:srgbClr val="C13228"/>
                </a:solidFill>
                <a:latin typeface="Century Gothic" panose="020B0502020202020204" pitchFamily="34" charset="0"/>
                <a:cs typeface="Arial" panose="020B0604020202020204" pitchFamily="34" charset="0"/>
              </a:rPr>
              <a:t>hunger</a:t>
            </a:r>
            <a:r>
              <a:rPr lang="en-US" altLang="ja-JP" b="1" dirty="0">
                <a:latin typeface="Century Gothic" panose="020B0502020202020204" pitchFamily="34" charset="0"/>
                <a:cs typeface="Arial" panose="020B0604020202020204" pitchFamily="34" charset="0"/>
              </a:rPr>
              <a:t>, while 2 billion suffer from </a:t>
            </a:r>
            <a:r>
              <a:rPr lang="en-US" altLang="ja-JP" b="1" dirty="0">
                <a:solidFill>
                  <a:srgbClr val="C13228"/>
                </a:solidFill>
                <a:latin typeface="Century Gothic" panose="020B0502020202020204" pitchFamily="34" charset="0"/>
                <a:cs typeface="Arial" panose="020B0604020202020204" pitchFamily="34" charset="0"/>
              </a:rPr>
              <a:t>obesity</a:t>
            </a:r>
            <a:r>
              <a:rPr lang="en-US" altLang="ja-JP" b="1" dirty="0">
                <a:latin typeface="Century Gothic" panose="020B0502020202020204" pitchFamily="34" charset="0"/>
                <a:cs typeface="Arial" panose="020B0604020202020204" pitchFamily="34" charset="0"/>
              </a:rPr>
              <a:t> and other </a:t>
            </a:r>
            <a:r>
              <a:rPr lang="en-US" altLang="ja-JP" b="1" dirty="0">
                <a:solidFill>
                  <a:srgbClr val="C13228"/>
                </a:solidFill>
                <a:latin typeface="Century Gothic" panose="020B0502020202020204" pitchFamily="34" charset="0"/>
                <a:cs typeface="Arial" panose="020B0604020202020204" pitchFamily="34" charset="0"/>
              </a:rPr>
              <a:t>health issues related to unhealthy eating</a:t>
            </a:r>
            <a:r>
              <a:rPr lang="en-US" altLang="ja-JP" b="1" dirty="0">
                <a:latin typeface="Century Gothic" panose="020B0502020202020204" pitchFamily="34" charset="0"/>
                <a:cs typeface="Arial" panose="020B0604020202020204" pitchFamily="34" charset="0"/>
              </a:rPr>
              <a:t>. </a:t>
            </a:r>
          </a:p>
        </p:txBody>
      </p:sp>
      <p:sp>
        <p:nvSpPr>
          <p:cNvPr id="58" name="Rectangle 6">
            <a:extLst>
              <a:ext uri="{FF2B5EF4-FFF2-40B4-BE49-F238E27FC236}">
                <a16:creationId xmlns:a16="http://schemas.microsoft.com/office/drawing/2014/main" id="{AB02AA05-96D3-B24D-B833-8708B7463190}"/>
              </a:ext>
            </a:extLst>
          </p:cNvPr>
          <p:cNvSpPr/>
          <p:nvPr/>
        </p:nvSpPr>
        <p:spPr>
          <a:xfrm>
            <a:off x="5446586" y="4829931"/>
            <a:ext cx="1814242" cy="830997"/>
          </a:xfrm>
          <a:prstGeom prst="rect">
            <a:avLst/>
          </a:prstGeom>
          <a:solidFill>
            <a:schemeClr val="bg1">
              <a:lumMod val="95000"/>
            </a:schemeClr>
          </a:solidFill>
        </p:spPr>
        <p:txBody>
          <a:bodyPr wrap="square">
            <a:spAutoFit/>
          </a:bodyPr>
          <a:lstStyle/>
          <a:p>
            <a:pPr algn="ctr"/>
            <a:r>
              <a:rPr lang="en-US" altLang="ja-JP" sz="2400" b="1" dirty="0">
                <a:solidFill>
                  <a:srgbClr val="C13228"/>
                </a:solidFill>
                <a:latin typeface="Roboto" panose="02000000000000000000" pitchFamily="2" charset="0"/>
                <a:ea typeface="Roboto" panose="02000000000000000000" pitchFamily="2" charset="0"/>
                <a:cs typeface="Futura" panose="020B0602020204020303" pitchFamily="34" charset="-79"/>
              </a:rPr>
              <a:t>School Meals</a:t>
            </a:r>
          </a:p>
        </p:txBody>
      </p:sp>
      <p:pic>
        <p:nvPicPr>
          <p:cNvPr id="61" name="Picture 47">
            <a:extLst>
              <a:ext uri="{FF2B5EF4-FFF2-40B4-BE49-F238E27FC236}">
                <a16:creationId xmlns:a16="http://schemas.microsoft.com/office/drawing/2014/main" id="{CB0D3B90-329D-4C4C-94BF-46375D159A3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260828" y="4829931"/>
            <a:ext cx="1573805" cy="788400"/>
          </a:xfrm>
          <a:prstGeom prst="rect">
            <a:avLst/>
          </a:prstGeom>
        </p:spPr>
      </p:pic>
      <p:pic>
        <p:nvPicPr>
          <p:cNvPr id="62" name="Picture 44">
            <a:extLst>
              <a:ext uri="{FF2B5EF4-FFF2-40B4-BE49-F238E27FC236}">
                <a16:creationId xmlns:a16="http://schemas.microsoft.com/office/drawing/2014/main" id="{796362EF-5FA1-8C42-85E4-139BBBC5749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834109" y="5416377"/>
            <a:ext cx="1387523" cy="745151"/>
          </a:xfrm>
          <a:prstGeom prst="rect">
            <a:avLst/>
          </a:prstGeom>
        </p:spPr>
      </p:pic>
      <p:grpSp>
        <p:nvGrpSpPr>
          <p:cNvPr id="64" name="Group 14">
            <a:extLst>
              <a:ext uri="{FF2B5EF4-FFF2-40B4-BE49-F238E27FC236}">
                <a16:creationId xmlns:a16="http://schemas.microsoft.com/office/drawing/2014/main" id="{474FBA65-91A3-5C42-A7D3-12C211B87A09}"/>
              </a:ext>
            </a:extLst>
          </p:cNvPr>
          <p:cNvGrpSpPr/>
          <p:nvPr/>
        </p:nvGrpSpPr>
        <p:grpSpPr>
          <a:xfrm>
            <a:off x="3614683" y="5062149"/>
            <a:ext cx="1914634" cy="1275091"/>
            <a:chOff x="3468322" y="4803397"/>
            <a:chExt cx="1914634" cy="1275091"/>
          </a:xfrm>
        </p:grpSpPr>
        <p:pic>
          <p:nvPicPr>
            <p:cNvPr id="65" name="図 100" descr="TABLE FOR TWOロゴ_タテ-2.png"/>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102013" y="5232535"/>
              <a:ext cx="647253" cy="845953"/>
            </a:xfrm>
            <a:prstGeom prst="rect">
              <a:avLst/>
            </a:prstGeom>
          </p:spPr>
        </p:pic>
        <p:sp>
          <p:nvSpPr>
            <p:cNvPr id="66" name="Circular Arrow 81"/>
            <p:cNvSpPr/>
            <p:nvPr/>
          </p:nvSpPr>
          <p:spPr>
            <a:xfrm rot="9294042" flipH="1">
              <a:off x="4290105" y="4803397"/>
              <a:ext cx="1092851" cy="937942"/>
            </a:xfrm>
            <a:prstGeom prst="circularArrow">
              <a:avLst>
                <a:gd name="adj1" fmla="val 7567"/>
                <a:gd name="adj2" fmla="val 771774"/>
                <a:gd name="adj3" fmla="val 19111607"/>
                <a:gd name="adj4" fmla="val 14290658"/>
                <a:gd name="adj5" fmla="val 1645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ircular Arrow 53">
              <a:extLst>
                <a:ext uri="{FF2B5EF4-FFF2-40B4-BE49-F238E27FC236}">
                  <a16:creationId xmlns:a16="http://schemas.microsoft.com/office/drawing/2014/main" id="{33AFAB48-FB60-DA40-8E56-4243770DCDF8}"/>
                </a:ext>
              </a:extLst>
            </p:cNvPr>
            <p:cNvSpPr/>
            <p:nvPr/>
          </p:nvSpPr>
          <p:spPr>
            <a:xfrm rot="12305958">
              <a:off x="3468322" y="4803397"/>
              <a:ext cx="1092851" cy="937942"/>
            </a:xfrm>
            <a:prstGeom prst="circularArrow">
              <a:avLst>
                <a:gd name="adj1" fmla="val 7567"/>
                <a:gd name="adj2" fmla="val 771774"/>
                <a:gd name="adj3" fmla="val 19111607"/>
                <a:gd name="adj4" fmla="val 14290658"/>
                <a:gd name="adj5" fmla="val 1645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3" name="Picture 50">
            <a:extLst>
              <a:ext uri="{FF2B5EF4-FFF2-40B4-BE49-F238E27FC236}">
                <a16:creationId xmlns:a16="http://schemas.microsoft.com/office/drawing/2014/main" id="{E28B3460-F6D4-4944-99EC-BB18CE56DFC3}"/>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556" r="100000"/>
                    </a14:imgEffect>
                  </a14:imgLayer>
                </a14:imgProps>
              </a:ext>
              <a:ext uri="{28A0092B-C50C-407E-A947-70E740481C1C}">
                <a14:useLocalDpi xmlns:a14="http://schemas.microsoft.com/office/drawing/2010/main"/>
              </a:ext>
            </a:extLst>
          </a:blip>
          <a:stretch>
            <a:fillRect/>
          </a:stretch>
        </p:blipFill>
        <p:spPr>
          <a:xfrm>
            <a:off x="1584351" y="4992788"/>
            <a:ext cx="691508" cy="922011"/>
          </a:xfrm>
          <a:prstGeom prst="rect">
            <a:avLst/>
          </a:prstGeom>
        </p:spPr>
      </p:pic>
    </p:spTree>
    <p:extLst>
      <p:ext uri="{BB962C8B-B14F-4D97-AF65-F5344CB8AC3E}">
        <p14:creationId xmlns:p14="http://schemas.microsoft.com/office/powerpoint/2010/main" val="421874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図 3" descr="Screenshot 2019-10-16 11.35.25.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036" y="510019"/>
            <a:ext cx="8769927" cy="548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タイトル 2"/>
          <p:cNvSpPr txBox="1">
            <a:spLocks/>
          </p:cNvSpPr>
          <p:nvPr/>
        </p:nvSpPr>
        <p:spPr bwMode="auto">
          <a:xfrm>
            <a:off x="57150" y="39688"/>
            <a:ext cx="61595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ja-JP"/>
            </a:defPPr>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How to join ONIGIRI ACTION</a:t>
            </a:r>
            <a:endParaRPr lang="ja-JP" altLang="en-US" dirty="0"/>
          </a:p>
        </p:txBody>
      </p:sp>
      <p:sp>
        <p:nvSpPr>
          <p:cNvPr id="2" name="TextBox 1">
            <a:hlinkClick r:id="rId3"/>
            <a:extLst>
              <a:ext uri="{FF2B5EF4-FFF2-40B4-BE49-F238E27FC236}">
                <a16:creationId xmlns:a16="http://schemas.microsoft.com/office/drawing/2014/main" id="{391B24D3-7119-4240-823F-072EB21AF154}"/>
              </a:ext>
            </a:extLst>
          </p:cNvPr>
          <p:cNvSpPr txBox="1"/>
          <p:nvPr/>
        </p:nvSpPr>
        <p:spPr>
          <a:xfrm>
            <a:off x="2928570" y="6079093"/>
            <a:ext cx="3288080" cy="338554"/>
          </a:xfrm>
          <a:prstGeom prst="rect">
            <a:avLst/>
          </a:prstGeom>
          <a:noFill/>
        </p:spPr>
        <p:txBody>
          <a:bodyPr wrap="none" lIns="91440" tIns="45720" rIns="91440" bIns="45720" rtlCol="0" anchor="t">
            <a:spAutoFit/>
          </a:bodyPr>
          <a:lstStyle/>
          <a:p>
            <a:r>
              <a:rPr lang="en-US" sz="1600" dirty="0">
                <a:latin typeface="Century Gothic" panose="020B0502020202020204" pitchFamily="34" charset="0"/>
                <a:ea typeface="ＭＳ Ｐゴシック"/>
                <a:cs typeface="Calibri"/>
                <a:hlinkClick r:id="rId3"/>
              </a:rPr>
              <a:t>https://youtu.be/rGVpElPbDPM</a:t>
            </a:r>
            <a:endParaRPr lang="en-US" sz="1600" dirty="0">
              <a:latin typeface="Century Gothic" panose="020B0502020202020204" pitchFamily="34" charset="0"/>
            </a:endParaRPr>
          </a:p>
        </p:txBody>
      </p:sp>
    </p:spTree>
    <p:extLst>
      <p:ext uri="{BB962C8B-B14F-4D97-AF65-F5344CB8AC3E}">
        <p14:creationId xmlns:p14="http://schemas.microsoft.com/office/powerpoint/2010/main" val="619806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タイトル 2">
            <a:extLst>
              <a:ext uri="{FF2B5EF4-FFF2-40B4-BE49-F238E27FC236}">
                <a16:creationId xmlns:a16="http://schemas.microsoft.com/office/drawing/2014/main" id="{187B00EF-6CAA-4259-94EF-BB7006852715}"/>
              </a:ext>
            </a:extLst>
          </p:cNvPr>
          <p:cNvSpPr txBox="1">
            <a:spLocks/>
          </p:cNvSpPr>
          <p:nvPr/>
        </p:nvSpPr>
        <p:spPr bwMode="auto">
          <a:xfrm>
            <a:off x="57150" y="39688"/>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Onigiri Photos – Onigiri-related photos </a:t>
            </a:r>
            <a:endParaRPr lang="ja-JP" altLang="en-US" dirty="0"/>
          </a:p>
        </p:txBody>
      </p:sp>
      <p:sp>
        <p:nvSpPr>
          <p:cNvPr id="32770" name="Rectangle 19">
            <a:extLst>
              <a:ext uri="{FF2B5EF4-FFF2-40B4-BE49-F238E27FC236}">
                <a16:creationId xmlns:a16="http://schemas.microsoft.com/office/drawing/2014/main" id="{D4FE69BD-DCC0-4591-AEC4-8E5148FD9B92}"/>
              </a:ext>
            </a:extLst>
          </p:cNvPr>
          <p:cNvSpPr>
            <a:spLocks noChangeArrowheads="1"/>
          </p:cNvSpPr>
          <p:nvPr/>
        </p:nvSpPr>
        <p:spPr bwMode="auto">
          <a:xfrm>
            <a:off x="0" y="7874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2400" b="1" dirty="0">
                <a:latin typeface="Century Gothic" panose="020B0502020202020204" pitchFamily="34" charset="0"/>
              </a:rPr>
              <a:t>All these </a:t>
            </a:r>
            <a:r>
              <a:rPr lang="en-US" altLang="ja-JP" sz="2400" b="1" dirty="0">
                <a:solidFill>
                  <a:srgbClr val="F7701B"/>
                </a:solidFill>
                <a:latin typeface="Century Gothic" panose="020B0502020202020204" pitchFamily="34" charset="0"/>
              </a:rPr>
              <a:t>onigiri-related photos </a:t>
            </a:r>
            <a:r>
              <a:rPr lang="en-US" altLang="ja-JP" sz="2400" b="1" dirty="0">
                <a:latin typeface="Century Gothic" panose="020B0502020202020204" pitchFamily="34" charset="0"/>
              </a:rPr>
              <a:t>are counted!</a:t>
            </a:r>
          </a:p>
        </p:txBody>
      </p:sp>
      <p:grpSp>
        <p:nvGrpSpPr>
          <p:cNvPr id="32771" name="Group 3">
            <a:extLst>
              <a:ext uri="{FF2B5EF4-FFF2-40B4-BE49-F238E27FC236}">
                <a16:creationId xmlns:a16="http://schemas.microsoft.com/office/drawing/2014/main" id="{A69232EE-5CA8-498E-B135-07F2224EABC4}"/>
              </a:ext>
            </a:extLst>
          </p:cNvPr>
          <p:cNvGrpSpPr>
            <a:grpSpLocks/>
          </p:cNvGrpSpPr>
          <p:nvPr/>
        </p:nvGrpSpPr>
        <p:grpSpPr bwMode="auto">
          <a:xfrm>
            <a:off x="1444625" y="1379538"/>
            <a:ext cx="6254750" cy="4979987"/>
            <a:chOff x="1622555" y="1323888"/>
            <a:chExt cx="6254761" cy="4980480"/>
          </a:xfrm>
        </p:grpSpPr>
        <p:sp>
          <p:nvSpPr>
            <p:cNvPr id="10" name="Rounded Rectangle 9">
              <a:extLst>
                <a:ext uri="{FF2B5EF4-FFF2-40B4-BE49-F238E27FC236}">
                  <a16:creationId xmlns:a16="http://schemas.microsoft.com/office/drawing/2014/main" id="{24988033-B70F-4496-9F1A-975383E89752}"/>
                </a:ext>
              </a:extLst>
            </p:cNvPr>
            <p:cNvSpPr/>
            <p:nvPr/>
          </p:nvSpPr>
          <p:spPr>
            <a:xfrm>
              <a:off x="1622555" y="4707185"/>
              <a:ext cx="6218249" cy="157178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sp>
          <p:nvSpPr>
            <p:cNvPr id="11" name="Rounded Rectangle 10">
              <a:extLst>
                <a:ext uri="{FF2B5EF4-FFF2-40B4-BE49-F238E27FC236}">
                  <a16:creationId xmlns:a16="http://schemas.microsoft.com/office/drawing/2014/main" id="{87FB8B5E-D395-4DD8-8851-186AB8F632E1}"/>
                </a:ext>
              </a:extLst>
            </p:cNvPr>
            <p:cNvSpPr/>
            <p:nvPr/>
          </p:nvSpPr>
          <p:spPr>
            <a:xfrm>
              <a:off x="1633668" y="3025856"/>
              <a:ext cx="6219836" cy="1571781"/>
            </a:xfrm>
            <a:prstGeom prst="roundRect">
              <a:avLst>
                <a:gd name="adj" fmla="val 986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sp>
          <p:nvSpPr>
            <p:cNvPr id="32774" name="TextBox 11">
              <a:extLst>
                <a:ext uri="{FF2B5EF4-FFF2-40B4-BE49-F238E27FC236}">
                  <a16:creationId xmlns:a16="http://schemas.microsoft.com/office/drawing/2014/main" id="{CE907F72-FBDE-404A-82A9-BF9F8BB1F912}"/>
                </a:ext>
              </a:extLst>
            </p:cNvPr>
            <p:cNvSpPr txBox="1">
              <a:spLocks noChangeArrowheads="1"/>
            </p:cNvSpPr>
            <p:nvPr/>
          </p:nvSpPr>
          <p:spPr bwMode="auto">
            <a:xfrm>
              <a:off x="3687897" y="4673845"/>
              <a:ext cx="2087566" cy="323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500" b="1" dirty="0">
                  <a:solidFill>
                    <a:schemeClr val="bg1"/>
                  </a:solidFill>
                  <a:latin typeface="Century Gothic" panose="020B0502020202020204" pitchFamily="34" charset="0"/>
                </a:rPr>
                <a:t>Artwork</a:t>
              </a:r>
            </a:p>
          </p:txBody>
        </p:sp>
        <p:sp>
          <p:nvSpPr>
            <p:cNvPr id="13" name="TextBox 12">
              <a:extLst>
                <a:ext uri="{FF2B5EF4-FFF2-40B4-BE49-F238E27FC236}">
                  <a16:creationId xmlns:a16="http://schemas.microsoft.com/office/drawing/2014/main" id="{3902BBB7-F33A-4BDB-A10C-A3B275A6039E}"/>
                </a:ext>
              </a:extLst>
            </p:cNvPr>
            <p:cNvSpPr txBox="1"/>
            <p:nvPr/>
          </p:nvSpPr>
          <p:spPr>
            <a:xfrm>
              <a:off x="3402146" y="2978227"/>
              <a:ext cx="2659067" cy="323882"/>
            </a:xfrm>
            <a:prstGeom prst="rect">
              <a:avLst/>
            </a:prstGeom>
            <a:noFill/>
          </p:spPr>
          <p:txBody>
            <a:bodyPr>
              <a:spAutoFit/>
            </a:bodyPr>
            <a:lstStyle/>
            <a:p>
              <a:pPr algn="ctr">
                <a:defRPr/>
              </a:pPr>
              <a:r>
                <a:rPr lang="en-US" sz="1502" b="1" dirty="0">
                  <a:solidFill>
                    <a:schemeClr val="bg1"/>
                  </a:solidFill>
                  <a:latin typeface="Century Gothic" charset="0"/>
                  <a:ea typeface="Century Gothic" charset="0"/>
                  <a:cs typeface="Century Gothic" charset="0"/>
                </a:rPr>
                <a:t>Craft</a:t>
              </a:r>
            </a:p>
          </p:txBody>
        </p:sp>
        <p:sp>
          <p:nvSpPr>
            <p:cNvPr id="14" name="Rounded Rectangle 13">
              <a:extLst>
                <a:ext uri="{FF2B5EF4-FFF2-40B4-BE49-F238E27FC236}">
                  <a16:creationId xmlns:a16="http://schemas.microsoft.com/office/drawing/2014/main" id="{F6BA35A2-BC47-40AA-A8C1-834CDCD52113}"/>
                </a:ext>
              </a:extLst>
            </p:cNvPr>
            <p:cNvSpPr/>
            <p:nvPr/>
          </p:nvSpPr>
          <p:spPr>
            <a:xfrm>
              <a:off x="1655893" y="1336589"/>
              <a:ext cx="3057530" cy="1573368"/>
            </a:xfrm>
            <a:prstGeom prst="roundRect">
              <a:avLst>
                <a:gd name="adj" fmla="val 1037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sp>
          <p:nvSpPr>
            <p:cNvPr id="15" name="TextBox 14">
              <a:extLst>
                <a:ext uri="{FF2B5EF4-FFF2-40B4-BE49-F238E27FC236}">
                  <a16:creationId xmlns:a16="http://schemas.microsoft.com/office/drawing/2014/main" id="{51AE8DB4-1050-42FE-A965-923DCEF386C0}"/>
                </a:ext>
              </a:extLst>
            </p:cNvPr>
            <p:cNvSpPr txBox="1"/>
            <p:nvPr/>
          </p:nvSpPr>
          <p:spPr>
            <a:xfrm>
              <a:off x="2206756" y="1330239"/>
              <a:ext cx="2027242" cy="322294"/>
            </a:xfrm>
            <a:prstGeom prst="rect">
              <a:avLst/>
            </a:prstGeom>
            <a:noFill/>
          </p:spPr>
          <p:txBody>
            <a:bodyPr>
              <a:spAutoFit/>
            </a:bodyPr>
            <a:lstStyle/>
            <a:p>
              <a:pPr algn="ctr">
                <a:defRPr/>
              </a:pPr>
              <a:r>
                <a:rPr lang="en-US" sz="1502" b="1" dirty="0">
                  <a:solidFill>
                    <a:schemeClr val="bg1"/>
                  </a:solidFill>
                  <a:latin typeface="Century Gothic" charset="0"/>
                  <a:ea typeface="Century Gothic" charset="0"/>
                  <a:cs typeface="Century Gothic" charset="0"/>
                </a:rPr>
                <a:t>Photo Booth Props</a:t>
              </a:r>
            </a:p>
          </p:txBody>
        </p:sp>
        <p:sp>
          <p:nvSpPr>
            <p:cNvPr id="16" name="Rounded Rectangle 15">
              <a:extLst>
                <a:ext uri="{FF2B5EF4-FFF2-40B4-BE49-F238E27FC236}">
                  <a16:creationId xmlns:a16="http://schemas.microsoft.com/office/drawing/2014/main" id="{A11C657D-D382-41E1-80BC-D196EDDCD22C}"/>
                </a:ext>
              </a:extLst>
            </p:cNvPr>
            <p:cNvSpPr/>
            <p:nvPr/>
          </p:nvSpPr>
          <p:spPr>
            <a:xfrm>
              <a:off x="4784861" y="1323888"/>
              <a:ext cx="3092455" cy="1573368"/>
            </a:xfrm>
            <a:prstGeom prst="roundRect">
              <a:avLst>
                <a:gd name="adj" fmla="val 916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sp>
          <p:nvSpPr>
            <p:cNvPr id="17" name="TextBox 16">
              <a:extLst>
                <a:ext uri="{FF2B5EF4-FFF2-40B4-BE49-F238E27FC236}">
                  <a16:creationId xmlns:a16="http://schemas.microsoft.com/office/drawing/2014/main" id="{794A8975-4635-4B80-BB67-B21AE73A450D}"/>
                </a:ext>
              </a:extLst>
            </p:cNvPr>
            <p:cNvSpPr txBox="1"/>
            <p:nvPr/>
          </p:nvSpPr>
          <p:spPr>
            <a:xfrm>
              <a:off x="5005524" y="1330239"/>
              <a:ext cx="2651130" cy="322294"/>
            </a:xfrm>
            <a:prstGeom prst="rect">
              <a:avLst/>
            </a:prstGeom>
            <a:noFill/>
          </p:spPr>
          <p:txBody>
            <a:bodyPr>
              <a:spAutoFit/>
            </a:bodyPr>
            <a:lstStyle/>
            <a:p>
              <a:pPr algn="ctr">
                <a:defRPr/>
              </a:pPr>
              <a:r>
                <a:rPr lang="en-US" sz="1502" b="1" dirty="0">
                  <a:solidFill>
                    <a:schemeClr val="bg1"/>
                  </a:solidFill>
                  <a:latin typeface="Century Gothic" charset="0"/>
                  <a:ea typeface="Century Gothic" charset="0"/>
                  <a:cs typeface="Century Gothic" charset="0"/>
                </a:rPr>
                <a:t>Onigiri Pose / Hand sign</a:t>
              </a:r>
            </a:p>
          </p:txBody>
        </p:sp>
        <p:sp>
          <p:nvSpPr>
            <p:cNvPr id="32780" name="TextBox 17">
              <a:extLst>
                <a:ext uri="{FF2B5EF4-FFF2-40B4-BE49-F238E27FC236}">
                  <a16:creationId xmlns:a16="http://schemas.microsoft.com/office/drawing/2014/main" id="{05EB3D33-9C40-4615-9795-BEBD10A6AD97}"/>
                </a:ext>
              </a:extLst>
            </p:cNvPr>
            <p:cNvSpPr txBox="1">
              <a:spLocks noChangeArrowheads="1"/>
            </p:cNvSpPr>
            <p:nvPr/>
          </p:nvSpPr>
          <p:spPr bwMode="auto">
            <a:xfrm>
              <a:off x="2643505" y="4346456"/>
              <a:ext cx="4287159" cy="277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200" dirty="0">
                  <a:solidFill>
                    <a:schemeClr val="bg1"/>
                  </a:solidFill>
                  <a:latin typeface="Century Gothic" panose="020B0502020202020204" pitchFamily="34" charset="0"/>
                </a:rPr>
                <a:t>Origami, paper craft, crochet, knitting, woodwork, etc.</a:t>
              </a:r>
            </a:p>
          </p:txBody>
        </p:sp>
        <p:sp>
          <p:nvSpPr>
            <p:cNvPr id="21" name="TextBox 20">
              <a:extLst>
                <a:ext uri="{FF2B5EF4-FFF2-40B4-BE49-F238E27FC236}">
                  <a16:creationId xmlns:a16="http://schemas.microsoft.com/office/drawing/2014/main" id="{1F16F0AF-287C-40C1-9793-4C780861A1CC}"/>
                </a:ext>
              </a:extLst>
            </p:cNvPr>
            <p:cNvSpPr txBox="1"/>
            <p:nvPr/>
          </p:nvSpPr>
          <p:spPr>
            <a:xfrm>
              <a:off x="4873761" y="2649581"/>
              <a:ext cx="2698755" cy="254025"/>
            </a:xfrm>
            <a:prstGeom prst="rect">
              <a:avLst/>
            </a:prstGeom>
            <a:noFill/>
          </p:spPr>
          <p:txBody>
            <a:bodyPr>
              <a:spAutoFit/>
            </a:bodyPr>
            <a:lstStyle/>
            <a:p>
              <a:pPr algn="ctr">
                <a:defRPr/>
              </a:pPr>
              <a:r>
                <a:rPr lang="en-US" sz="1051" dirty="0">
                  <a:solidFill>
                    <a:schemeClr val="bg1"/>
                  </a:solidFill>
                  <a:latin typeface="Century Gothic" charset="0"/>
                  <a:ea typeface="Century Gothic" charset="0"/>
                  <a:cs typeface="Century Gothic" charset="0"/>
                </a:rPr>
                <a:t>Make an onigiri with your arms/hands!</a:t>
              </a:r>
            </a:p>
          </p:txBody>
        </p:sp>
        <p:sp>
          <p:nvSpPr>
            <p:cNvPr id="22" name="TextBox 21">
              <a:extLst>
                <a:ext uri="{FF2B5EF4-FFF2-40B4-BE49-F238E27FC236}">
                  <a16:creationId xmlns:a16="http://schemas.microsoft.com/office/drawing/2014/main" id="{E6431A9B-5E5A-431C-B4F7-F11B471F779D}"/>
                </a:ext>
              </a:extLst>
            </p:cNvPr>
            <p:cNvSpPr txBox="1"/>
            <p:nvPr/>
          </p:nvSpPr>
          <p:spPr>
            <a:xfrm>
              <a:off x="1655893" y="2660695"/>
              <a:ext cx="3057530" cy="254025"/>
            </a:xfrm>
            <a:prstGeom prst="rect">
              <a:avLst/>
            </a:prstGeom>
            <a:noFill/>
          </p:spPr>
          <p:txBody>
            <a:bodyPr>
              <a:spAutoFit/>
            </a:bodyPr>
            <a:lstStyle/>
            <a:p>
              <a:pPr algn="ctr">
                <a:defRPr/>
              </a:pPr>
              <a:r>
                <a:rPr lang="en-US" sz="1051" dirty="0">
                  <a:solidFill>
                    <a:schemeClr val="bg1"/>
                  </a:solidFill>
                  <a:latin typeface="Arial" charset="0"/>
                  <a:ea typeface="Arial" charset="0"/>
                  <a:cs typeface="Arial" charset="0"/>
                </a:rPr>
                <a:t>Downloadable props available on the website!</a:t>
              </a:r>
            </a:p>
          </p:txBody>
        </p:sp>
        <p:sp>
          <p:nvSpPr>
            <p:cNvPr id="32783" name="TextBox 22">
              <a:extLst>
                <a:ext uri="{FF2B5EF4-FFF2-40B4-BE49-F238E27FC236}">
                  <a16:creationId xmlns:a16="http://schemas.microsoft.com/office/drawing/2014/main" id="{12B51FCE-AAE4-4F62-AA45-05DF20BDEB59}"/>
                </a:ext>
              </a:extLst>
            </p:cNvPr>
            <p:cNvSpPr txBox="1">
              <a:spLocks noChangeArrowheads="1"/>
            </p:cNvSpPr>
            <p:nvPr/>
          </p:nvSpPr>
          <p:spPr bwMode="auto">
            <a:xfrm>
              <a:off x="2998803" y="6027241"/>
              <a:ext cx="3507721" cy="277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200" dirty="0">
                  <a:solidFill>
                    <a:schemeClr val="bg1"/>
                  </a:solidFill>
                  <a:latin typeface="Century Gothic" panose="020B0502020202020204" pitchFamily="34" charset="0"/>
                </a:rPr>
                <a:t>Illustration, drawing, painting, collage, etc.</a:t>
              </a:r>
            </a:p>
          </p:txBody>
        </p:sp>
        <p:grpSp>
          <p:nvGrpSpPr>
            <p:cNvPr id="32784" name="Group 23">
              <a:extLst>
                <a:ext uri="{FF2B5EF4-FFF2-40B4-BE49-F238E27FC236}">
                  <a16:creationId xmlns:a16="http://schemas.microsoft.com/office/drawing/2014/main" id="{4A69285D-2A96-49E2-9C36-B2339D91FF3F}"/>
                </a:ext>
              </a:extLst>
            </p:cNvPr>
            <p:cNvGrpSpPr>
              <a:grpSpLocks/>
            </p:cNvGrpSpPr>
            <p:nvPr/>
          </p:nvGrpSpPr>
          <p:grpSpPr bwMode="auto">
            <a:xfrm>
              <a:off x="1622556" y="4884935"/>
              <a:ext cx="6223361" cy="1232861"/>
              <a:chOff x="352258" y="9583110"/>
              <a:chExt cx="8289171" cy="1642102"/>
            </a:xfrm>
          </p:grpSpPr>
          <p:sp>
            <p:nvSpPr>
              <p:cNvPr id="25" name="Rectangle 24">
                <a:extLst>
                  <a:ext uri="{FF2B5EF4-FFF2-40B4-BE49-F238E27FC236}">
                    <a16:creationId xmlns:a16="http://schemas.microsoft.com/office/drawing/2014/main" id="{039E97C8-E617-45D2-9C68-1A42EE986796}"/>
                  </a:ext>
                </a:extLst>
              </p:cNvPr>
              <p:cNvSpPr/>
              <p:nvPr/>
            </p:nvSpPr>
            <p:spPr>
              <a:xfrm>
                <a:off x="352257" y="9701621"/>
                <a:ext cx="8288705" cy="1404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sp>
            <p:nvSpPr>
              <p:cNvPr id="26" name="Rectangle 25">
                <a:extLst>
                  <a:ext uri="{FF2B5EF4-FFF2-40B4-BE49-F238E27FC236}">
                    <a16:creationId xmlns:a16="http://schemas.microsoft.com/office/drawing/2014/main" id="{E5C97461-366C-4012-96CA-BC0AF07BA4B0}"/>
                  </a:ext>
                </a:extLst>
              </p:cNvPr>
              <p:cNvSpPr/>
              <p:nvPr/>
            </p:nvSpPr>
            <p:spPr>
              <a:xfrm>
                <a:off x="356486" y="9705850"/>
                <a:ext cx="1410349" cy="1402027"/>
              </a:xfrm>
              <a:prstGeom prst="rect">
                <a:avLst/>
              </a:prstGeom>
              <a:solidFill>
                <a:srgbClr val="87C6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grpSp>
            <p:nvGrpSpPr>
              <p:cNvPr id="32802" name="Group 26">
                <a:extLst>
                  <a:ext uri="{FF2B5EF4-FFF2-40B4-BE49-F238E27FC236}">
                    <a16:creationId xmlns:a16="http://schemas.microsoft.com/office/drawing/2014/main" id="{A23967E0-B259-4689-A06B-FC6CB8A384FB}"/>
                  </a:ext>
                </a:extLst>
              </p:cNvPr>
              <p:cNvGrpSpPr>
                <a:grpSpLocks/>
              </p:cNvGrpSpPr>
              <p:nvPr/>
            </p:nvGrpSpPr>
            <p:grpSpPr bwMode="auto">
              <a:xfrm>
                <a:off x="395114" y="9917800"/>
                <a:ext cx="1280551" cy="972720"/>
                <a:chOff x="2594013" y="3409832"/>
                <a:chExt cx="1743916" cy="1324698"/>
              </a:xfrm>
            </p:grpSpPr>
            <p:pic>
              <p:nvPicPr>
                <p:cNvPr id="32808" name="Picture 32">
                  <a:extLst>
                    <a:ext uri="{FF2B5EF4-FFF2-40B4-BE49-F238E27FC236}">
                      <a16:creationId xmlns:a16="http://schemas.microsoft.com/office/drawing/2014/main" id="{42C76483-52BA-4ED7-89C2-6CB53782056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4501" y="3409832"/>
                  <a:ext cx="843428" cy="754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09" name="Picture 33">
                  <a:extLst>
                    <a:ext uri="{FF2B5EF4-FFF2-40B4-BE49-F238E27FC236}">
                      <a16:creationId xmlns:a16="http://schemas.microsoft.com/office/drawing/2014/main" id="{39890B78-264D-4DE2-87B0-6477ABB5F60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4258" y="3694746"/>
                  <a:ext cx="843428" cy="754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10" name="Picture 34">
                  <a:extLst>
                    <a:ext uri="{FF2B5EF4-FFF2-40B4-BE49-F238E27FC236}">
                      <a16:creationId xmlns:a16="http://schemas.microsoft.com/office/drawing/2014/main" id="{DB9B5A7B-63F6-43B7-BD58-A1E6103F6E3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4013" y="3979662"/>
                  <a:ext cx="843428" cy="754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 name="Rectangle 27">
                <a:extLst>
                  <a:ext uri="{FF2B5EF4-FFF2-40B4-BE49-F238E27FC236}">
                    <a16:creationId xmlns:a16="http://schemas.microsoft.com/office/drawing/2014/main" id="{9E32ECE2-B469-45E1-9F27-7D4363B85F76}"/>
                  </a:ext>
                </a:extLst>
              </p:cNvPr>
              <p:cNvSpPr/>
              <p:nvPr/>
            </p:nvSpPr>
            <p:spPr>
              <a:xfrm>
                <a:off x="6655479" y="9699507"/>
                <a:ext cx="1979140" cy="1408371"/>
              </a:xfrm>
              <a:prstGeom prst="rect">
                <a:avLst/>
              </a:prstGeom>
              <a:solidFill>
                <a:srgbClr val="87C6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pic>
            <p:nvPicPr>
              <p:cNvPr id="32804" name="Picture 28">
                <a:extLst>
                  <a:ext uri="{FF2B5EF4-FFF2-40B4-BE49-F238E27FC236}">
                    <a16:creationId xmlns:a16="http://schemas.microsoft.com/office/drawing/2014/main" id="{3D686BE0-FE16-4EC6-B1F5-D1B26E47047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57495" y="9583110"/>
                <a:ext cx="1137356" cy="1642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05" name="Picture 29">
                <a:extLst>
                  <a:ext uri="{FF2B5EF4-FFF2-40B4-BE49-F238E27FC236}">
                    <a16:creationId xmlns:a16="http://schemas.microsoft.com/office/drawing/2014/main" id="{BEA19502-7EE0-4679-90B6-DD5DDB3D0F7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86864" y="9872145"/>
                <a:ext cx="1064032" cy="1064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06" name="Picture 30">
                <a:extLst>
                  <a:ext uri="{FF2B5EF4-FFF2-40B4-BE49-F238E27FC236}">
                    <a16:creationId xmlns:a16="http://schemas.microsoft.com/office/drawing/2014/main" id="{0F7F1FEE-EB1C-4287-8153-C42430DA7763}"/>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35174" y="9806696"/>
                <a:ext cx="1709580" cy="1236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807" name="Picture 31">
                <a:extLst>
                  <a:ext uri="{FF2B5EF4-FFF2-40B4-BE49-F238E27FC236}">
                    <a16:creationId xmlns:a16="http://schemas.microsoft.com/office/drawing/2014/main" id="{D24BC510-0AE1-4847-A744-CDD2628B3E80}"/>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93413" y="9702646"/>
                <a:ext cx="1403031" cy="1403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2785" name="Group 35">
              <a:extLst>
                <a:ext uri="{FF2B5EF4-FFF2-40B4-BE49-F238E27FC236}">
                  <a16:creationId xmlns:a16="http://schemas.microsoft.com/office/drawing/2014/main" id="{831BE1A8-3AC9-40B4-A972-9947753FDF94}"/>
                </a:ext>
              </a:extLst>
            </p:cNvPr>
            <p:cNvGrpSpPr>
              <a:grpSpLocks/>
            </p:cNvGrpSpPr>
            <p:nvPr/>
          </p:nvGrpSpPr>
          <p:grpSpPr bwMode="auto">
            <a:xfrm>
              <a:off x="1629610" y="3324160"/>
              <a:ext cx="6220101" cy="1020850"/>
              <a:chOff x="361654" y="7456484"/>
              <a:chExt cx="8284829" cy="1359715"/>
            </a:xfrm>
          </p:grpSpPr>
          <p:pic>
            <p:nvPicPr>
              <p:cNvPr id="32794" name="Picture 36">
                <a:extLst>
                  <a:ext uri="{FF2B5EF4-FFF2-40B4-BE49-F238E27FC236}">
                    <a16:creationId xmlns:a16="http://schemas.microsoft.com/office/drawing/2014/main" id="{1941533E-24E5-456C-9579-C67AB3DA0416}"/>
                  </a:ext>
                </a:extLst>
              </p:cNvPr>
              <p:cNvPicPr>
                <a:picLocks noChangeAspect="1"/>
              </p:cNvPicPr>
              <p:nvPr/>
            </p:nvPicPr>
            <p:blipFill>
              <a:blip r:embed="rId10" cstate="print">
                <a:extLst>
                  <a:ext uri="{28A0092B-C50C-407E-A947-70E740481C1C}">
                    <a14:useLocalDpi xmlns:a14="http://schemas.microsoft.com/office/drawing/2010/main"/>
                  </a:ext>
                </a:extLst>
              </a:blip>
              <a:srcRect r="-2"/>
              <a:stretch>
                <a:fillRect/>
              </a:stretch>
            </p:blipFill>
            <p:spPr bwMode="auto">
              <a:xfrm>
                <a:off x="361654" y="7463353"/>
                <a:ext cx="1710729" cy="1347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95" name="Picture 37">
                <a:extLst>
                  <a:ext uri="{FF2B5EF4-FFF2-40B4-BE49-F238E27FC236}">
                    <a16:creationId xmlns:a16="http://schemas.microsoft.com/office/drawing/2014/main" id="{02385D2E-7B14-4D03-AF70-A8F7CE53D3C6}"/>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87642" y="7465612"/>
                <a:ext cx="1938563" cy="1350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96" name="Picture 38">
                <a:extLst>
                  <a:ext uri="{FF2B5EF4-FFF2-40B4-BE49-F238E27FC236}">
                    <a16:creationId xmlns:a16="http://schemas.microsoft.com/office/drawing/2014/main" id="{90B635F0-31C2-4B16-8464-6D6DA99F412F}"/>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15729" y="7461305"/>
                <a:ext cx="2030754" cy="1354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97" name="Picture 39">
                <a:extLst>
                  <a:ext uri="{FF2B5EF4-FFF2-40B4-BE49-F238E27FC236}">
                    <a16:creationId xmlns:a16="http://schemas.microsoft.com/office/drawing/2014/main" id="{7500FFB4-586E-4F7B-8CF2-92389D79B2F2}"/>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89638" y="7463355"/>
                <a:ext cx="1201460" cy="1352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a:extLst>
                  <a:ext uri="{FF2B5EF4-FFF2-40B4-BE49-F238E27FC236}">
                    <a16:creationId xmlns:a16="http://schemas.microsoft.com/office/drawing/2014/main" id="{A770DF8F-8E4A-441D-990A-210124C01193}"/>
                  </a:ext>
                </a:extLst>
              </p:cNvPr>
              <p:cNvSpPr txBox="1"/>
              <p:nvPr/>
            </p:nvSpPr>
            <p:spPr>
              <a:xfrm>
                <a:off x="3874957" y="7456718"/>
                <a:ext cx="2017200" cy="285480"/>
              </a:xfrm>
              <a:prstGeom prst="rect">
                <a:avLst/>
              </a:prstGeom>
              <a:noFill/>
            </p:spPr>
            <p:txBody>
              <a:bodyPr wrap="none">
                <a:spAutoFit/>
              </a:bodyPr>
              <a:lstStyle/>
              <a:p>
                <a:pPr>
                  <a:defRPr/>
                </a:pPr>
                <a:r>
                  <a:rPr lang="en-US" sz="788" dirty="0">
                    <a:latin typeface="Arial" charset="0"/>
                    <a:ea typeface="Arial" charset="0"/>
                    <a:cs typeface="Arial" charset="0"/>
                  </a:rPr>
                  <a:t>Knitted by Amigurumi_Bokujo</a:t>
                </a:r>
              </a:p>
            </p:txBody>
          </p:sp>
          <p:pic>
            <p:nvPicPr>
              <p:cNvPr id="32799" name="Picture 41">
                <a:extLst>
                  <a:ext uri="{FF2B5EF4-FFF2-40B4-BE49-F238E27FC236}">
                    <a16:creationId xmlns:a16="http://schemas.microsoft.com/office/drawing/2014/main" id="{A66C2C11-BE54-4798-A1B9-8AD3E38226EA}"/>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076130" y="7463354"/>
                <a:ext cx="1406015" cy="1352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2786" name="Group 42">
              <a:extLst>
                <a:ext uri="{FF2B5EF4-FFF2-40B4-BE49-F238E27FC236}">
                  <a16:creationId xmlns:a16="http://schemas.microsoft.com/office/drawing/2014/main" id="{AB7B3D65-398E-42EA-AFF5-F95EEC116D23}"/>
                </a:ext>
              </a:extLst>
            </p:cNvPr>
            <p:cNvGrpSpPr>
              <a:grpSpLocks/>
            </p:cNvGrpSpPr>
            <p:nvPr/>
          </p:nvGrpSpPr>
          <p:grpSpPr bwMode="auto">
            <a:xfrm>
              <a:off x="4789652" y="1636207"/>
              <a:ext cx="3084066" cy="1038170"/>
              <a:chOff x="4593828" y="5246162"/>
              <a:chExt cx="4055125" cy="1365052"/>
            </a:xfrm>
          </p:grpSpPr>
          <p:pic>
            <p:nvPicPr>
              <p:cNvPr id="32791" name="Picture 43">
                <a:extLst>
                  <a:ext uri="{FF2B5EF4-FFF2-40B4-BE49-F238E27FC236}">
                    <a16:creationId xmlns:a16="http://schemas.microsoft.com/office/drawing/2014/main" id="{A9B65D85-BCE1-4C8A-8CA6-FE870258FCA2}"/>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93828" y="5247823"/>
                <a:ext cx="1343734" cy="1363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92" name="Picture 44">
                <a:extLst>
                  <a:ext uri="{FF2B5EF4-FFF2-40B4-BE49-F238E27FC236}">
                    <a16:creationId xmlns:a16="http://schemas.microsoft.com/office/drawing/2014/main" id="{CBA9EC25-B408-4327-895E-FAA7E77F2B25}"/>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286412" y="5248673"/>
                <a:ext cx="1362541" cy="1362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93" name="Picture 45">
                <a:extLst>
                  <a:ext uri="{FF2B5EF4-FFF2-40B4-BE49-F238E27FC236}">
                    <a16:creationId xmlns:a16="http://schemas.microsoft.com/office/drawing/2014/main" id="{FF66E9C0-2141-45E4-B2EC-06EF9D74E2B5}"/>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931170" y="5246162"/>
                <a:ext cx="1365052" cy="1365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2787" name="Group 46">
              <a:extLst>
                <a:ext uri="{FF2B5EF4-FFF2-40B4-BE49-F238E27FC236}">
                  <a16:creationId xmlns:a16="http://schemas.microsoft.com/office/drawing/2014/main" id="{A377F4D2-452F-4A63-A7FF-8118E5899D1D}"/>
                </a:ext>
              </a:extLst>
            </p:cNvPr>
            <p:cNvGrpSpPr>
              <a:grpSpLocks/>
            </p:cNvGrpSpPr>
            <p:nvPr/>
          </p:nvGrpSpPr>
          <p:grpSpPr bwMode="auto">
            <a:xfrm>
              <a:off x="1655408" y="1636207"/>
              <a:ext cx="3057657" cy="1044608"/>
              <a:chOff x="404413" y="5233014"/>
              <a:chExt cx="4034109" cy="1378200"/>
            </a:xfrm>
          </p:grpSpPr>
          <p:pic>
            <p:nvPicPr>
              <p:cNvPr id="32788" name="Picture 47">
                <a:extLst>
                  <a:ext uri="{FF2B5EF4-FFF2-40B4-BE49-F238E27FC236}">
                    <a16:creationId xmlns:a16="http://schemas.microsoft.com/office/drawing/2014/main" id="{08DD7F7F-0D58-4B11-8869-473AC7F37AB3}"/>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404871" y="5233014"/>
                <a:ext cx="1033651" cy="1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89" name="Picture 48">
                <a:extLst>
                  <a:ext uri="{FF2B5EF4-FFF2-40B4-BE49-F238E27FC236}">
                    <a16:creationId xmlns:a16="http://schemas.microsoft.com/office/drawing/2014/main" id="{2DC2BC54-7515-47D2-B4E5-ED6CFB6598A7}"/>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388559" y="5236619"/>
                <a:ext cx="1030946" cy="1374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90" name="Picture 49">
                <a:extLst>
                  <a:ext uri="{FF2B5EF4-FFF2-40B4-BE49-F238E27FC236}">
                    <a16:creationId xmlns:a16="http://schemas.microsoft.com/office/drawing/2014/main" id="{AF013E25-85DE-41CB-8960-0C6AE1F55B14}"/>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04413" y="5233014"/>
                <a:ext cx="1986085" cy="1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42C6DE1-9E5D-4CA4-959E-AAA771F8D835}"/>
              </a:ext>
            </a:extLst>
          </p:cNvPr>
          <p:cNvSpPr/>
          <p:nvPr/>
        </p:nvSpPr>
        <p:spPr>
          <a:xfrm>
            <a:off x="0" y="5830888"/>
            <a:ext cx="9144000" cy="657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578" name="Picture 1">
            <a:extLst>
              <a:ext uri="{FF2B5EF4-FFF2-40B4-BE49-F238E27FC236}">
                <a16:creationId xmlns:a16="http://schemas.microsoft.com/office/drawing/2014/main" id="{BC036DED-C83F-4FCA-AEB6-99E074E4337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17663" y="1490663"/>
            <a:ext cx="5908675"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正方形/長方形 5">
            <a:extLst>
              <a:ext uri="{FF2B5EF4-FFF2-40B4-BE49-F238E27FC236}">
                <a16:creationId xmlns:a16="http://schemas.microsoft.com/office/drawing/2014/main" id="{B5589E11-438A-4490-83B5-6E78562D3808}"/>
              </a:ext>
            </a:extLst>
          </p:cNvPr>
          <p:cNvSpPr>
            <a:spLocks noChangeArrowheads="1"/>
          </p:cNvSpPr>
          <p:nvPr/>
        </p:nvSpPr>
        <p:spPr bwMode="auto">
          <a:xfrm>
            <a:off x="2809875" y="1495425"/>
            <a:ext cx="3524250" cy="369888"/>
          </a:xfrm>
          <a:prstGeom prst="rect">
            <a:avLst/>
          </a:prstGeom>
          <a:solidFill>
            <a:srgbClr val="F7701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ja-JP" sz="1800" dirty="0">
                <a:solidFill>
                  <a:srgbClr val="FFFFFF"/>
                </a:solidFill>
                <a:latin typeface="Century Gothic" panose="020B0502020202020204" pitchFamily="34" charset="0"/>
              </a:rPr>
              <a:t>https://onigiri-</a:t>
            </a:r>
            <a:r>
              <a:rPr lang="en-US" altLang="ja-JP" sz="1800" dirty="0" err="1">
                <a:solidFill>
                  <a:srgbClr val="FFFFFF"/>
                </a:solidFill>
                <a:latin typeface="Century Gothic" panose="020B0502020202020204" pitchFamily="34" charset="0"/>
              </a:rPr>
              <a:t>action.com</a:t>
            </a:r>
            <a:r>
              <a:rPr lang="en-US" altLang="ja-JP" sz="1800" dirty="0">
                <a:solidFill>
                  <a:srgbClr val="FFFFFF"/>
                </a:solidFill>
                <a:latin typeface="Century Gothic" panose="020B0502020202020204" pitchFamily="34" charset="0"/>
              </a:rPr>
              <a:t>/</a:t>
            </a:r>
            <a:r>
              <a:rPr lang="en-US" altLang="ja-JP" sz="1800" dirty="0" err="1">
                <a:solidFill>
                  <a:srgbClr val="FFFFFF"/>
                </a:solidFill>
                <a:latin typeface="Century Gothic" panose="020B0502020202020204" pitchFamily="34" charset="0"/>
              </a:rPr>
              <a:t>en</a:t>
            </a:r>
            <a:r>
              <a:rPr lang="en-US" altLang="ja-JP" sz="1800" dirty="0">
                <a:solidFill>
                  <a:srgbClr val="FFFFFF"/>
                </a:solidFill>
                <a:latin typeface="Century Gothic" panose="020B0502020202020204" pitchFamily="34" charset="0"/>
              </a:rPr>
              <a:t>/</a:t>
            </a:r>
            <a:endParaRPr lang="ja-JP" altLang="en-US" sz="1800">
              <a:solidFill>
                <a:srgbClr val="FFFFFF"/>
              </a:solidFill>
              <a:latin typeface="Century Gothic" panose="020B0502020202020204" pitchFamily="34" charset="0"/>
            </a:endParaRPr>
          </a:p>
        </p:txBody>
      </p:sp>
      <p:sp>
        <p:nvSpPr>
          <p:cNvPr id="24580" name="タイトル 2">
            <a:extLst>
              <a:ext uri="{FF2B5EF4-FFF2-40B4-BE49-F238E27FC236}">
                <a16:creationId xmlns:a16="http://schemas.microsoft.com/office/drawing/2014/main" id="{087720E4-8750-47E3-9B9A-39DE643D6B14}"/>
              </a:ext>
            </a:extLst>
          </p:cNvPr>
          <p:cNvSpPr txBox="1">
            <a:spLocks/>
          </p:cNvSpPr>
          <p:nvPr/>
        </p:nvSpPr>
        <p:spPr bwMode="auto">
          <a:xfrm>
            <a:off x="57150" y="25400"/>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Onigiri Photo Map – Global campaign site</a:t>
            </a:r>
            <a:endParaRPr lang="ja-JP" altLang="en-US" dirty="0"/>
          </a:p>
        </p:txBody>
      </p:sp>
      <p:sp>
        <p:nvSpPr>
          <p:cNvPr id="24581" name="Rectangle 1">
            <a:extLst>
              <a:ext uri="{FF2B5EF4-FFF2-40B4-BE49-F238E27FC236}">
                <a16:creationId xmlns:a16="http://schemas.microsoft.com/office/drawing/2014/main" id="{E0B469D8-85F4-410C-A1A6-D61A12400C76}"/>
              </a:ext>
            </a:extLst>
          </p:cNvPr>
          <p:cNvSpPr>
            <a:spLocks noChangeArrowheads="1"/>
          </p:cNvSpPr>
          <p:nvPr/>
        </p:nvSpPr>
        <p:spPr bwMode="auto">
          <a:xfrm>
            <a:off x="333375" y="614363"/>
            <a:ext cx="84772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ja-JP" sz="1800" dirty="0">
                <a:solidFill>
                  <a:srgbClr val="000000"/>
                </a:solidFill>
                <a:latin typeface="Century Gothic" panose="020B0502020202020204" pitchFamily="34" charset="0"/>
              </a:rPr>
              <a:t>When you post onigiri photos on the global campaign website, </a:t>
            </a:r>
          </a:p>
          <a:p>
            <a:pPr algn="ctr" eaLnBrk="1" hangingPunct="1">
              <a:spcBef>
                <a:spcPct val="0"/>
              </a:spcBef>
              <a:buFontTx/>
              <a:buNone/>
            </a:pPr>
            <a:r>
              <a:rPr lang="en-US" altLang="ja-JP" sz="1800" dirty="0">
                <a:solidFill>
                  <a:srgbClr val="000000"/>
                </a:solidFill>
                <a:latin typeface="Century Gothic" panose="020B0502020202020204" pitchFamily="34" charset="0"/>
              </a:rPr>
              <a:t>your photos will be located on the onigiri photo map. </a:t>
            </a:r>
          </a:p>
        </p:txBody>
      </p:sp>
      <p:sp>
        <p:nvSpPr>
          <p:cNvPr id="24582" name="正方形/長方形 14">
            <a:extLst>
              <a:ext uri="{FF2B5EF4-FFF2-40B4-BE49-F238E27FC236}">
                <a16:creationId xmlns:a16="http://schemas.microsoft.com/office/drawing/2014/main" id="{967112BF-34EF-48C9-BF06-1956F03E0C89}"/>
              </a:ext>
            </a:extLst>
          </p:cNvPr>
          <p:cNvSpPr>
            <a:spLocks noChangeArrowheads="1"/>
          </p:cNvSpPr>
          <p:nvPr/>
        </p:nvSpPr>
        <p:spPr bwMode="auto">
          <a:xfrm>
            <a:off x="306388" y="5291138"/>
            <a:ext cx="18716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a:solidFill>
                  <a:srgbClr val="F7701B"/>
                </a:solidFill>
                <a:latin typeface="Century Gothic" panose="020B0502020202020204" pitchFamily="34" charset="0"/>
              </a:rPr>
              <a:t>Japan Foundation (LA)</a:t>
            </a:r>
            <a:endParaRPr lang="ja-JP" altLang="en-US" sz="1200" b="1">
              <a:solidFill>
                <a:srgbClr val="F7701B"/>
              </a:solidFill>
              <a:latin typeface="Century Gothic" panose="020B0502020202020204" pitchFamily="34" charset="0"/>
            </a:endParaRPr>
          </a:p>
        </p:txBody>
      </p:sp>
      <p:sp>
        <p:nvSpPr>
          <p:cNvPr id="24583" name="正方形/長方形 21">
            <a:extLst>
              <a:ext uri="{FF2B5EF4-FFF2-40B4-BE49-F238E27FC236}">
                <a16:creationId xmlns:a16="http://schemas.microsoft.com/office/drawing/2014/main" id="{9E9F5CD4-7586-4941-B674-EFB1487758CE}"/>
              </a:ext>
            </a:extLst>
          </p:cNvPr>
          <p:cNvSpPr>
            <a:spLocks noChangeArrowheads="1"/>
          </p:cNvSpPr>
          <p:nvPr/>
        </p:nvSpPr>
        <p:spPr bwMode="auto">
          <a:xfrm>
            <a:off x="7940675" y="3968750"/>
            <a:ext cx="7794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a:solidFill>
                  <a:srgbClr val="F7701B"/>
                </a:solidFill>
                <a:latin typeface="Century Gothic" panose="020B0502020202020204" pitchFamily="34" charset="0"/>
              </a:rPr>
              <a:t>Uganda</a:t>
            </a:r>
            <a:endParaRPr lang="ja-JP" altLang="en-US" sz="1200" b="1">
              <a:solidFill>
                <a:srgbClr val="F7701B"/>
              </a:solidFill>
              <a:latin typeface="Century Gothic" panose="020B0502020202020204" pitchFamily="34" charset="0"/>
            </a:endParaRPr>
          </a:p>
        </p:txBody>
      </p:sp>
      <p:sp>
        <p:nvSpPr>
          <p:cNvPr id="24584" name="正方形/長方形 24">
            <a:extLst>
              <a:ext uri="{FF2B5EF4-FFF2-40B4-BE49-F238E27FC236}">
                <a16:creationId xmlns:a16="http://schemas.microsoft.com/office/drawing/2014/main" id="{A6201846-A117-431C-86C7-72526716E148}"/>
              </a:ext>
            </a:extLst>
          </p:cNvPr>
          <p:cNvSpPr>
            <a:spLocks noChangeArrowheads="1"/>
          </p:cNvSpPr>
          <p:nvPr/>
        </p:nvSpPr>
        <p:spPr bwMode="auto">
          <a:xfrm>
            <a:off x="4191000" y="5291138"/>
            <a:ext cx="20050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dirty="0">
                <a:solidFill>
                  <a:srgbClr val="F7701B"/>
                </a:solidFill>
                <a:latin typeface="Century Gothic" panose="020B0502020202020204" pitchFamily="34" charset="0"/>
              </a:rPr>
              <a:t>Ambassador </a:t>
            </a:r>
            <a:r>
              <a:rPr lang="en-US" altLang="ja-JP" sz="1200" b="1" dirty="0" err="1">
                <a:solidFill>
                  <a:srgbClr val="F7701B"/>
                </a:solidFill>
                <a:latin typeface="Century Gothic" panose="020B0502020202020204" pitchFamily="34" charset="0"/>
              </a:rPr>
              <a:t>Sasae</a:t>
            </a:r>
            <a:r>
              <a:rPr lang="en-US" altLang="ja-JP" sz="1200" b="1" dirty="0">
                <a:solidFill>
                  <a:srgbClr val="F7701B"/>
                </a:solidFill>
                <a:latin typeface="Century Gothic" panose="020B0502020202020204" pitchFamily="34" charset="0"/>
              </a:rPr>
              <a:t> (DC)</a:t>
            </a:r>
            <a:endParaRPr lang="ja-JP" altLang="en-US" sz="1200" b="1">
              <a:solidFill>
                <a:srgbClr val="F7701B"/>
              </a:solidFill>
              <a:latin typeface="Century Gothic" panose="020B0502020202020204" pitchFamily="34" charset="0"/>
            </a:endParaRPr>
          </a:p>
        </p:txBody>
      </p:sp>
      <p:sp>
        <p:nvSpPr>
          <p:cNvPr id="24585" name="正方形/長方形 26">
            <a:extLst>
              <a:ext uri="{FF2B5EF4-FFF2-40B4-BE49-F238E27FC236}">
                <a16:creationId xmlns:a16="http://schemas.microsoft.com/office/drawing/2014/main" id="{97084F18-627E-48B6-99CE-1EB37F7E5CAA}"/>
              </a:ext>
            </a:extLst>
          </p:cNvPr>
          <p:cNvSpPr>
            <a:spLocks noChangeArrowheads="1"/>
          </p:cNvSpPr>
          <p:nvPr/>
        </p:nvSpPr>
        <p:spPr bwMode="auto">
          <a:xfrm>
            <a:off x="6254750" y="5291138"/>
            <a:ext cx="11985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a:solidFill>
                  <a:srgbClr val="F7701B"/>
                </a:solidFill>
                <a:latin typeface="Century Gothic" panose="020B0502020202020204" pitchFamily="34" charset="0"/>
              </a:rPr>
              <a:t>Students (NJ)</a:t>
            </a:r>
            <a:endParaRPr lang="ja-JP" altLang="en-US" sz="1200" b="1">
              <a:solidFill>
                <a:srgbClr val="F7701B"/>
              </a:solidFill>
              <a:latin typeface="Century Gothic" panose="020B0502020202020204" pitchFamily="34" charset="0"/>
            </a:endParaRPr>
          </a:p>
        </p:txBody>
      </p:sp>
      <p:sp>
        <p:nvSpPr>
          <p:cNvPr id="24586" name="正方形/長方形 29">
            <a:extLst>
              <a:ext uri="{FF2B5EF4-FFF2-40B4-BE49-F238E27FC236}">
                <a16:creationId xmlns:a16="http://schemas.microsoft.com/office/drawing/2014/main" id="{D2BAD1A6-D912-4FCB-A7F0-42E1AB3890BA}"/>
              </a:ext>
            </a:extLst>
          </p:cNvPr>
          <p:cNvSpPr>
            <a:spLocks noChangeArrowheads="1"/>
          </p:cNvSpPr>
          <p:nvPr/>
        </p:nvSpPr>
        <p:spPr bwMode="auto">
          <a:xfrm>
            <a:off x="7721600" y="5291138"/>
            <a:ext cx="11445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a:solidFill>
                  <a:srgbClr val="F7701B"/>
                </a:solidFill>
                <a:latin typeface="Century Gothic" panose="020B0502020202020204" pitchFamily="34" charset="0"/>
              </a:rPr>
              <a:t>Events (NYC)</a:t>
            </a:r>
            <a:endParaRPr lang="ja-JP" altLang="en-US" sz="1200" b="1">
              <a:solidFill>
                <a:srgbClr val="F7701B"/>
              </a:solidFill>
              <a:latin typeface="Century Gothic" panose="020B0502020202020204" pitchFamily="34" charset="0"/>
            </a:endParaRPr>
          </a:p>
        </p:txBody>
      </p:sp>
      <p:sp>
        <p:nvSpPr>
          <p:cNvPr id="24587" name="正方形/長方形 30">
            <a:extLst>
              <a:ext uri="{FF2B5EF4-FFF2-40B4-BE49-F238E27FC236}">
                <a16:creationId xmlns:a16="http://schemas.microsoft.com/office/drawing/2014/main" id="{9C9FB2EE-ED4F-4BD7-809F-79A66DB7A24F}"/>
              </a:ext>
            </a:extLst>
          </p:cNvPr>
          <p:cNvSpPr>
            <a:spLocks noChangeArrowheads="1"/>
          </p:cNvSpPr>
          <p:nvPr/>
        </p:nvSpPr>
        <p:spPr bwMode="auto">
          <a:xfrm>
            <a:off x="2127250" y="5291138"/>
            <a:ext cx="2159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dirty="0">
                <a:solidFill>
                  <a:srgbClr val="F7701B"/>
                </a:solidFill>
                <a:latin typeface="Century Gothic" panose="020B0502020202020204" pitchFamily="34" charset="0"/>
              </a:rPr>
              <a:t>Thanksgiving onigiri</a:t>
            </a:r>
            <a:r>
              <a:rPr lang="ja-JP" altLang="en-US" sz="1200" b="1">
                <a:solidFill>
                  <a:srgbClr val="F7701B"/>
                </a:solidFill>
                <a:latin typeface="Century Gothic" panose="020B0502020202020204" pitchFamily="34" charset="0"/>
              </a:rPr>
              <a:t> </a:t>
            </a:r>
            <a:r>
              <a:rPr lang="en-US" altLang="ja-JP" sz="1200" b="1" dirty="0">
                <a:solidFill>
                  <a:srgbClr val="F7701B"/>
                </a:solidFill>
                <a:latin typeface="Century Gothic" panose="020B0502020202020204" pitchFamily="34" charset="0"/>
              </a:rPr>
              <a:t>(Ohio)</a:t>
            </a:r>
            <a:endParaRPr lang="ja-JP" altLang="en-US" sz="1200" b="1">
              <a:solidFill>
                <a:srgbClr val="F7701B"/>
              </a:solidFill>
              <a:latin typeface="Century Gothic" panose="020B0502020202020204" pitchFamily="34" charset="0"/>
            </a:endParaRPr>
          </a:p>
        </p:txBody>
      </p:sp>
      <p:pic>
        <p:nvPicPr>
          <p:cNvPr id="24588" name="Picture 12" descr="\\192.168.11.50\TFT_Shared\01_TFTprogram-Japan\02 Campaign\TFT主催キャンペーン\2015_100万人のいただきますキャンペーン\おにぎり特設サイト\おにぎりグランプリ\写真\Global\9.jpeg">
            <a:extLst>
              <a:ext uri="{FF2B5EF4-FFF2-40B4-BE49-F238E27FC236}">
                <a16:creationId xmlns:a16="http://schemas.microsoft.com/office/drawing/2014/main" id="{4D7E83F1-5A59-4AB9-98D1-8CDF01E024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10100" y="4308475"/>
            <a:ext cx="1119188"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9" name="Picture 13" descr="\\192.168.11.50\TFT_Shared\01_TFTprogram-Japan\02 Campaign\TFT主催キャンペーン\2015_100万人のいただきますキャンペーン\おにぎり特設サイト\おにぎりグランプリ\写真\Global\2.jpg">
            <a:extLst>
              <a:ext uri="{FF2B5EF4-FFF2-40B4-BE49-F238E27FC236}">
                <a16:creationId xmlns:a16="http://schemas.microsoft.com/office/drawing/2014/main" id="{0CB1802C-2B64-49D7-A615-7D71A91D89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83500" y="4308475"/>
            <a:ext cx="1268413" cy="98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0" name="図 1" descr="8.8Onigiri on parade.jpg">
            <a:extLst>
              <a:ext uri="{FF2B5EF4-FFF2-40B4-BE49-F238E27FC236}">
                <a16:creationId xmlns:a16="http://schemas.microsoft.com/office/drawing/2014/main" id="{B7988C1F-BB47-4A08-8830-B92BE0AF350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163" y="4308475"/>
            <a:ext cx="1441450" cy="97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1" name="図 25" descr="image_1.jpg">
            <a:extLst>
              <a:ext uri="{FF2B5EF4-FFF2-40B4-BE49-F238E27FC236}">
                <a16:creationId xmlns:a16="http://schemas.microsoft.com/office/drawing/2014/main" id="{82DC280B-2A25-4895-B33D-4C39C65FC83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96013" y="4308475"/>
            <a:ext cx="1316037"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2" name="図 2" descr="prize5.png">
            <a:extLst>
              <a:ext uri="{FF2B5EF4-FFF2-40B4-BE49-F238E27FC236}">
                <a16:creationId xmlns:a16="http://schemas.microsoft.com/office/drawing/2014/main" id="{573FF734-BEA6-4180-8370-87602FC1B9F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77150" y="2870200"/>
            <a:ext cx="1274763"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3" name="図 3" descr="4.Happy Thanksgiving Onigiri.jpg">
            <a:extLst>
              <a:ext uri="{FF2B5EF4-FFF2-40B4-BE49-F238E27FC236}">
                <a16:creationId xmlns:a16="http://schemas.microsoft.com/office/drawing/2014/main" id="{75D16BAD-61BB-4753-91D5-BA2C31F54455}"/>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97113" y="4308475"/>
            <a:ext cx="188595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4" name="正方形/長方形 21">
            <a:extLst>
              <a:ext uri="{FF2B5EF4-FFF2-40B4-BE49-F238E27FC236}">
                <a16:creationId xmlns:a16="http://schemas.microsoft.com/office/drawing/2014/main" id="{C54D189C-0A90-4C58-BD3A-0928325970BA}"/>
              </a:ext>
            </a:extLst>
          </p:cNvPr>
          <p:cNvSpPr>
            <a:spLocks noChangeArrowheads="1"/>
          </p:cNvSpPr>
          <p:nvPr/>
        </p:nvSpPr>
        <p:spPr bwMode="auto">
          <a:xfrm>
            <a:off x="7885113" y="2552700"/>
            <a:ext cx="890587"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a:solidFill>
                  <a:srgbClr val="F7701B"/>
                </a:solidFill>
                <a:latin typeface="Century Gothic" panose="020B0502020202020204" pitchFamily="34" charset="0"/>
              </a:rPr>
              <a:t>Germany</a:t>
            </a:r>
            <a:endParaRPr lang="ja-JP" altLang="en-US" sz="1200" b="1">
              <a:solidFill>
                <a:srgbClr val="F7701B"/>
              </a:solidFill>
              <a:latin typeface="Century Gothic" panose="020B0502020202020204" pitchFamily="34" charset="0"/>
            </a:endParaRPr>
          </a:p>
        </p:txBody>
      </p:sp>
      <p:pic>
        <p:nvPicPr>
          <p:cNvPr id="24595" name="Picture 1">
            <a:extLst>
              <a:ext uri="{FF2B5EF4-FFF2-40B4-BE49-F238E27FC236}">
                <a16:creationId xmlns:a16="http://schemas.microsoft.com/office/drawing/2014/main" id="{CEBEE8CE-5E63-48E1-B0E7-4B63B603AF6C}"/>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1163" y="1490663"/>
            <a:ext cx="1055687" cy="113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6" name="正方形/長方形 24">
            <a:extLst>
              <a:ext uri="{FF2B5EF4-FFF2-40B4-BE49-F238E27FC236}">
                <a16:creationId xmlns:a16="http://schemas.microsoft.com/office/drawing/2014/main" id="{2B26FFA9-1F5A-411C-8129-590772C00E72}"/>
              </a:ext>
            </a:extLst>
          </p:cNvPr>
          <p:cNvSpPr>
            <a:spLocks noChangeArrowheads="1"/>
          </p:cNvSpPr>
          <p:nvPr/>
        </p:nvSpPr>
        <p:spPr bwMode="auto">
          <a:xfrm>
            <a:off x="671513" y="2552700"/>
            <a:ext cx="53181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a:solidFill>
                  <a:srgbClr val="F7701B"/>
                </a:solidFill>
                <a:latin typeface="Century Gothic" panose="020B0502020202020204" pitchFamily="34" charset="0"/>
              </a:rPr>
              <a:t>Tibet</a:t>
            </a:r>
            <a:endParaRPr lang="ja-JP" altLang="en-US" sz="1200" b="1">
              <a:solidFill>
                <a:srgbClr val="F7701B"/>
              </a:solidFill>
              <a:latin typeface="Century Gothic" panose="020B0502020202020204" pitchFamily="34" charset="0"/>
            </a:endParaRPr>
          </a:p>
        </p:txBody>
      </p:sp>
      <p:sp>
        <p:nvSpPr>
          <p:cNvPr id="24597" name="正方形/長方形 24">
            <a:extLst>
              <a:ext uri="{FF2B5EF4-FFF2-40B4-BE49-F238E27FC236}">
                <a16:creationId xmlns:a16="http://schemas.microsoft.com/office/drawing/2014/main" id="{405D2552-8E3A-4719-BF51-7E3A3DD8E3EA}"/>
              </a:ext>
            </a:extLst>
          </p:cNvPr>
          <p:cNvSpPr>
            <a:spLocks noChangeArrowheads="1"/>
          </p:cNvSpPr>
          <p:nvPr/>
        </p:nvSpPr>
        <p:spPr bwMode="auto">
          <a:xfrm>
            <a:off x="527050" y="3968750"/>
            <a:ext cx="6540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a:solidFill>
                  <a:srgbClr val="F7701B"/>
                </a:solidFill>
                <a:latin typeface="Century Gothic" panose="020B0502020202020204" pitchFamily="34" charset="0"/>
              </a:rPr>
              <a:t>Japan</a:t>
            </a:r>
            <a:endParaRPr lang="ja-JP" altLang="en-US" sz="1200" b="1">
              <a:solidFill>
                <a:srgbClr val="F7701B"/>
              </a:solidFill>
              <a:latin typeface="Century Gothic" panose="020B0502020202020204" pitchFamily="34" charset="0"/>
            </a:endParaRPr>
          </a:p>
        </p:txBody>
      </p:sp>
      <p:sp>
        <p:nvSpPr>
          <p:cNvPr id="27" name="角丸四角形 22">
            <a:extLst>
              <a:ext uri="{FF2B5EF4-FFF2-40B4-BE49-F238E27FC236}">
                <a16:creationId xmlns:a16="http://schemas.microsoft.com/office/drawing/2014/main" id="{BB1868B9-2BFE-44B6-BD75-7C195A44C0EA}"/>
              </a:ext>
            </a:extLst>
          </p:cNvPr>
          <p:cNvSpPr/>
          <p:nvPr/>
        </p:nvSpPr>
        <p:spPr>
          <a:xfrm>
            <a:off x="0" y="5922963"/>
            <a:ext cx="9144000" cy="39528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ltLang="ja-JP" b="1" dirty="0">
                <a:solidFill>
                  <a:schemeClr val="bg1"/>
                </a:solidFill>
                <a:latin typeface="Century Gothic" charset="0"/>
                <a:ea typeface="Century Gothic" charset="0"/>
                <a:cs typeface="Century Gothic" charset="0"/>
              </a:rPr>
              <a:t>Every year, people from around the world participate in the campaign </a:t>
            </a:r>
          </a:p>
          <a:p>
            <a:pPr algn="ctr" eaLnBrk="1" fontAlgn="auto" hangingPunct="1">
              <a:spcBef>
                <a:spcPts val="0"/>
              </a:spcBef>
              <a:spcAft>
                <a:spcPts val="0"/>
              </a:spcAft>
              <a:defRPr/>
            </a:pPr>
            <a:r>
              <a:rPr lang="en-US" altLang="ja-JP" sz="1400" dirty="0">
                <a:solidFill>
                  <a:schemeClr val="bg1"/>
                </a:solidFill>
                <a:latin typeface="Century Gothic" charset="0"/>
                <a:ea typeface="Century Gothic" charset="0"/>
                <a:cs typeface="Century Gothic" charset="0"/>
              </a:rPr>
              <a:t>from school children to Ambassador </a:t>
            </a:r>
            <a:r>
              <a:rPr lang="en-US" altLang="ja-JP" sz="1400" dirty="0" err="1">
                <a:solidFill>
                  <a:schemeClr val="bg1"/>
                </a:solidFill>
                <a:latin typeface="Century Gothic" charset="0"/>
                <a:ea typeface="Century Gothic" charset="0"/>
                <a:cs typeface="Century Gothic" charset="0"/>
              </a:rPr>
              <a:t>Sasae</a:t>
            </a:r>
            <a:r>
              <a:rPr lang="en-US" altLang="ja-JP" sz="1400" dirty="0">
                <a:solidFill>
                  <a:schemeClr val="bg1"/>
                </a:solidFill>
                <a:latin typeface="Century Gothic" charset="0"/>
                <a:ea typeface="Century Gothic" charset="0"/>
                <a:cs typeface="Century Gothic" charset="0"/>
              </a:rPr>
              <a:t> to Uganda. </a:t>
            </a:r>
          </a:p>
        </p:txBody>
      </p:sp>
      <p:sp>
        <p:nvSpPr>
          <p:cNvPr id="4" name="Arc 3">
            <a:extLst>
              <a:ext uri="{FF2B5EF4-FFF2-40B4-BE49-F238E27FC236}">
                <a16:creationId xmlns:a16="http://schemas.microsoft.com/office/drawing/2014/main" id="{923F944A-4265-496A-95E2-0A84AD477C2B}"/>
              </a:ext>
            </a:extLst>
          </p:cNvPr>
          <p:cNvSpPr/>
          <p:nvPr/>
        </p:nvSpPr>
        <p:spPr>
          <a:xfrm rot="1158460">
            <a:off x="3978275" y="2301875"/>
            <a:ext cx="1333500" cy="3654425"/>
          </a:xfrm>
          <a:prstGeom prst="arc">
            <a:avLst/>
          </a:prstGeom>
          <a:ln w="25400">
            <a:solidFill>
              <a:srgbClr val="F7701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 name="Arc 32">
            <a:extLst>
              <a:ext uri="{FF2B5EF4-FFF2-40B4-BE49-F238E27FC236}">
                <a16:creationId xmlns:a16="http://schemas.microsoft.com/office/drawing/2014/main" id="{C633BEA7-0001-449E-BC69-6CD359CE08E1}"/>
              </a:ext>
            </a:extLst>
          </p:cNvPr>
          <p:cNvSpPr/>
          <p:nvPr/>
        </p:nvSpPr>
        <p:spPr>
          <a:xfrm rot="2876776">
            <a:off x="4044950" y="2695575"/>
            <a:ext cx="3263900" cy="1600200"/>
          </a:xfrm>
          <a:prstGeom prst="arc">
            <a:avLst>
              <a:gd name="adj1" fmla="val 12464814"/>
              <a:gd name="adj2" fmla="val 20805008"/>
            </a:avLst>
          </a:prstGeom>
          <a:ln w="25400">
            <a:solidFill>
              <a:srgbClr val="F7701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 name="Arc 35">
            <a:extLst>
              <a:ext uri="{FF2B5EF4-FFF2-40B4-BE49-F238E27FC236}">
                <a16:creationId xmlns:a16="http://schemas.microsoft.com/office/drawing/2014/main" id="{964F6A11-220F-45F7-AF76-474179A1E7D5}"/>
              </a:ext>
            </a:extLst>
          </p:cNvPr>
          <p:cNvSpPr/>
          <p:nvPr/>
        </p:nvSpPr>
        <p:spPr>
          <a:xfrm rot="2037332">
            <a:off x="4284663" y="2701925"/>
            <a:ext cx="3949700" cy="1601788"/>
          </a:xfrm>
          <a:prstGeom prst="arc">
            <a:avLst>
              <a:gd name="adj1" fmla="val 12052903"/>
              <a:gd name="adj2" fmla="val 21248726"/>
            </a:avLst>
          </a:prstGeom>
          <a:ln w="25400">
            <a:solidFill>
              <a:srgbClr val="F7701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 name="Arc 36">
            <a:extLst>
              <a:ext uri="{FF2B5EF4-FFF2-40B4-BE49-F238E27FC236}">
                <a16:creationId xmlns:a16="http://schemas.microsoft.com/office/drawing/2014/main" id="{99DEC7C3-C688-44E5-A5EE-BBC58B52EF12}"/>
              </a:ext>
            </a:extLst>
          </p:cNvPr>
          <p:cNvSpPr/>
          <p:nvPr/>
        </p:nvSpPr>
        <p:spPr>
          <a:xfrm rot="1028537">
            <a:off x="5900738" y="2852738"/>
            <a:ext cx="2036762" cy="1601787"/>
          </a:xfrm>
          <a:prstGeom prst="arc">
            <a:avLst>
              <a:gd name="adj1" fmla="val 14935182"/>
              <a:gd name="adj2" fmla="val 18590835"/>
            </a:avLst>
          </a:prstGeom>
          <a:ln w="25400">
            <a:solidFill>
              <a:srgbClr val="F7701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Arc 37">
            <a:extLst>
              <a:ext uri="{FF2B5EF4-FFF2-40B4-BE49-F238E27FC236}">
                <a16:creationId xmlns:a16="http://schemas.microsoft.com/office/drawing/2014/main" id="{BD121C6A-F2D9-4015-846F-334C0CC8861C}"/>
              </a:ext>
            </a:extLst>
          </p:cNvPr>
          <p:cNvSpPr/>
          <p:nvPr/>
        </p:nvSpPr>
        <p:spPr>
          <a:xfrm rot="20749237">
            <a:off x="6026150" y="1903413"/>
            <a:ext cx="2036763" cy="1455737"/>
          </a:xfrm>
          <a:prstGeom prst="arc">
            <a:avLst>
              <a:gd name="adj1" fmla="val 14719183"/>
              <a:gd name="adj2" fmla="val 19695760"/>
            </a:avLst>
          </a:prstGeom>
          <a:ln w="25400">
            <a:solidFill>
              <a:srgbClr val="F7701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 name="Arc 38">
            <a:extLst>
              <a:ext uri="{FF2B5EF4-FFF2-40B4-BE49-F238E27FC236}">
                <a16:creationId xmlns:a16="http://schemas.microsoft.com/office/drawing/2014/main" id="{7CF68C56-5519-4E4B-8D6C-30B1177DB54C}"/>
              </a:ext>
            </a:extLst>
          </p:cNvPr>
          <p:cNvSpPr/>
          <p:nvPr/>
        </p:nvSpPr>
        <p:spPr>
          <a:xfrm rot="1918461" flipH="1">
            <a:off x="3368675" y="1946275"/>
            <a:ext cx="1347788" cy="4117975"/>
          </a:xfrm>
          <a:prstGeom prst="arc">
            <a:avLst>
              <a:gd name="adj1" fmla="val 16323730"/>
              <a:gd name="adj2" fmla="val 3001170"/>
            </a:avLst>
          </a:prstGeom>
          <a:ln w="25400">
            <a:solidFill>
              <a:srgbClr val="F7701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 name="Arc 39">
            <a:extLst>
              <a:ext uri="{FF2B5EF4-FFF2-40B4-BE49-F238E27FC236}">
                <a16:creationId xmlns:a16="http://schemas.microsoft.com/office/drawing/2014/main" id="{29C06969-6B07-4627-ACAD-9AF5B4822970}"/>
              </a:ext>
            </a:extLst>
          </p:cNvPr>
          <p:cNvSpPr/>
          <p:nvPr/>
        </p:nvSpPr>
        <p:spPr>
          <a:xfrm rot="2846021" flipH="1">
            <a:off x="2516982" y="1681956"/>
            <a:ext cx="1347788" cy="4117975"/>
          </a:xfrm>
          <a:prstGeom prst="arc">
            <a:avLst>
              <a:gd name="adj1" fmla="val 16323730"/>
              <a:gd name="adj2" fmla="val 4227742"/>
            </a:avLst>
          </a:prstGeom>
          <a:ln w="25400">
            <a:solidFill>
              <a:srgbClr val="F7701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Arc 41">
            <a:extLst>
              <a:ext uri="{FF2B5EF4-FFF2-40B4-BE49-F238E27FC236}">
                <a16:creationId xmlns:a16="http://schemas.microsoft.com/office/drawing/2014/main" id="{899427D7-4AFA-4D1E-93BB-77CBE5EEFD1A}"/>
              </a:ext>
            </a:extLst>
          </p:cNvPr>
          <p:cNvSpPr/>
          <p:nvPr/>
        </p:nvSpPr>
        <p:spPr>
          <a:xfrm rot="2937627" flipH="1">
            <a:off x="995362" y="2068513"/>
            <a:ext cx="1541463" cy="1455738"/>
          </a:xfrm>
          <a:prstGeom prst="arc">
            <a:avLst>
              <a:gd name="adj1" fmla="val 15580926"/>
              <a:gd name="adj2" fmla="val 20425316"/>
            </a:avLst>
          </a:prstGeom>
          <a:ln w="25400">
            <a:solidFill>
              <a:srgbClr val="F7701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Arc 42">
            <a:extLst>
              <a:ext uri="{FF2B5EF4-FFF2-40B4-BE49-F238E27FC236}">
                <a16:creationId xmlns:a16="http://schemas.microsoft.com/office/drawing/2014/main" id="{C5210CFF-080A-41CA-9139-1510EC113891}"/>
              </a:ext>
            </a:extLst>
          </p:cNvPr>
          <p:cNvSpPr/>
          <p:nvPr/>
        </p:nvSpPr>
        <p:spPr>
          <a:xfrm rot="592837" flipH="1">
            <a:off x="1381125" y="2343150"/>
            <a:ext cx="2362200" cy="1630363"/>
          </a:xfrm>
          <a:prstGeom prst="arc">
            <a:avLst>
              <a:gd name="adj1" fmla="val 14982294"/>
              <a:gd name="adj2" fmla="val 21573045"/>
            </a:avLst>
          </a:prstGeom>
          <a:ln w="25400">
            <a:solidFill>
              <a:srgbClr val="F7701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24608" name="Picture 1">
            <a:extLst>
              <a:ext uri="{FF2B5EF4-FFF2-40B4-BE49-F238E27FC236}">
                <a16:creationId xmlns:a16="http://schemas.microsoft.com/office/drawing/2014/main" id="{D6869B8D-AC54-46CD-AEC3-1F4008B9A31C}"/>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62863" y="1492250"/>
            <a:ext cx="1284287" cy="103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09" name="Picture 4">
            <a:extLst>
              <a:ext uri="{FF2B5EF4-FFF2-40B4-BE49-F238E27FC236}">
                <a16:creationId xmlns:a16="http://schemas.microsoft.com/office/drawing/2014/main" id="{B2526CB5-54FC-4747-8E50-9E743ECFB38A}"/>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98463" y="2855913"/>
            <a:ext cx="1044575"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1" fill="hold"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1000"/>
                                        <p:tgtEl>
                                          <p:spTgt spid="33"/>
                                        </p:tgtEl>
                                      </p:cBhvr>
                                    </p:animEffect>
                                  </p:childTnLst>
                                </p:cTn>
                              </p:par>
                              <p:par>
                                <p:cTn id="11" presetID="22" presetClass="entr" presetSubtype="1" fill="hold" nodeType="withEffect">
                                  <p:stCondLst>
                                    <p:cond delay="100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1000"/>
                                        <p:tgtEl>
                                          <p:spTgt spid="36"/>
                                        </p:tgtEl>
                                      </p:cBhvr>
                                    </p:animEffect>
                                  </p:childTnLst>
                                </p:cTn>
                              </p:par>
                              <p:par>
                                <p:cTn id="14" presetID="22" presetClass="entr" presetSubtype="1" fill="hold" nodeType="withEffect">
                                  <p:stCondLst>
                                    <p:cond delay="1500"/>
                                  </p:stCondLst>
                                  <p:childTnLst>
                                    <p:set>
                                      <p:cBhvr>
                                        <p:cTn id="15" dur="1" fill="hold">
                                          <p:stCondLst>
                                            <p:cond delay="0"/>
                                          </p:stCondLst>
                                        </p:cTn>
                                        <p:tgtEl>
                                          <p:spTgt spid="37"/>
                                        </p:tgtEl>
                                        <p:attrNameLst>
                                          <p:attrName>style.visibility</p:attrName>
                                        </p:attrNameLst>
                                      </p:cBhvr>
                                      <p:to>
                                        <p:strVal val="visible"/>
                                      </p:to>
                                    </p:set>
                                    <p:animEffect transition="in" filter="wipe(up)">
                                      <p:cBhvr>
                                        <p:cTn id="16" dur="1000"/>
                                        <p:tgtEl>
                                          <p:spTgt spid="37"/>
                                        </p:tgtEl>
                                      </p:cBhvr>
                                    </p:animEffect>
                                  </p:childTnLst>
                                </p:cTn>
                              </p:par>
                              <p:par>
                                <p:cTn id="17" presetID="22" presetClass="entr" presetSubtype="8" fill="hold" nodeType="withEffect">
                                  <p:stCondLst>
                                    <p:cond delay="200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1000"/>
                                        <p:tgtEl>
                                          <p:spTgt spid="38"/>
                                        </p:tgtEl>
                                      </p:cBhvr>
                                    </p:animEffect>
                                  </p:childTnLst>
                                </p:cTn>
                              </p:par>
                              <p:par>
                                <p:cTn id="20" presetID="22" presetClass="entr" presetSubtype="1" fill="hold" nodeType="withEffect">
                                  <p:stCondLst>
                                    <p:cond delay="250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1000"/>
                                        <p:tgtEl>
                                          <p:spTgt spid="39"/>
                                        </p:tgtEl>
                                      </p:cBhvr>
                                    </p:animEffect>
                                  </p:childTnLst>
                                </p:cTn>
                              </p:par>
                              <p:par>
                                <p:cTn id="23" presetID="22" presetClass="entr" presetSubtype="1" fill="hold" nodeType="withEffect">
                                  <p:stCondLst>
                                    <p:cond delay="3000"/>
                                  </p:stCondLst>
                                  <p:childTnLst>
                                    <p:set>
                                      <p:cBhvr>
                                        <p:cTn id="24" dur="1" fill="hold">
                                          <p:stCondLst>
                                            <p:cond delay="0"/>
                                          </p:stCondLst>
                                        </p:cTn>
                                        <p:tgtEl>
                                          <p:spTgt spid="40"/>
                                        </p:tgtEl>
                                        <p:attrNameLst>
                                          <p:attrName>style.visibility</p:attrName>
                                        </p:attrNameLst>
                                      </p:cBhvr>
                                      <p:to>
                                        <p:strVal val="visible"/>
                                      </p:to>
                                    </p:set>
                                    <p:animEffect transition="in" filter="wipe(up)">
                                      <p:cBhvr>
                                        <p:cTn id="25" dur="1000"/>
                                        <p:tgtEl>
                                          <p:spTgt spid="40"/>
                                        </p:tgtEl>
                                      </p:cBhvr>
                                    </p:animEffect>
                                  </p:childTnLst>
                                </p:cTn>
                              </p:par>
                              <p:par>
                                <p:cTn id="26" presetID="22" presetClass="entr" presetSubtype="4" fill="hold" nodeType="withEffect">
                                  <p:stCondLst>
                                    <p:cond delay="350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1000"/>
                                        <p:tgtEl>
                                          <p:spTgt spid="42"/>
                                        </p:tgtEl>
                                      </p:cBhvr>
                                    </p:animEffect>
                                  </p:childTnLst>
                                </p:cTn>
                              </p:par>
                              <p:par>
                                <p:cTn id="29" presetID="22" presetClass="entr" presetSubtype="1" fill="hold" nodeType="withEffect">
                                  <p:stCondLst>
                                    <p:cond delay="400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2">
            <a:extLst>
              <a:ext uri="{FF2B5EF4-FFF2-40B4-BE49-F238E27FC236}">
                <a16:creationId xmlns:a16="http://schemas.microsoft.com/office/drawing/2014/main" id="{71D638EC-1A50-4F88-BF93-2324CD47F81F}"/>
              </a:ext>
            </a:extLst>
          </p:cNvPr>
          <p:cNvSpPr txBox="1">
            <a:spLocks/>
          </p:cNvSpPr>
          <p:nvPr/>
        </p:nvSpPr>
        <p:spPr bwMode="auto">
          <a:xfrm>
            <a:off x="57150" y="39688"/>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err="1"/>
              <a:t>Onigiri</a:t>
            </a:r>
            <a:r>
              <a:rPr lang="en-US" altLang="ja-JP" dirty="0"/>
              <a:t> Photos –</a:t>
            </a:r>
            <a:r>
              <a:rPr lang="en-US" altLang="ja-JP" dirty="0" err="1"/>
              <a:t>Instagram</a:t>
            </a:r>
            <a:r>
              <a:rPr lang="en-US" altLang="ja-JP" dirty="0"/>
              <a:t> #</a:t>
            </a:r>
            <a:r>
              <a:rPr lang="en-US" altLang="ja-JP" dirty="0" err="1"/>
              <a:t>OnigiriAction</a:t>
            </a:r>
            <a:endParaRPr lang="ja-JP" altLang="en-US" dirty="0"/>
          </a:p>
        </p:txBody>
      </p:sp>
      <p:pic>
        <p:nvPicPr>
          <p:cNvPr id="30722" name="Picture 1">
            <a:extLst>
              <a:ext uri="{FF2B5EF4-FFF2-40B4-BE49-F238E27FC236}">
                <a16:creationId xmlns:a16="http://schemas.microsoft.com/office/drawing/2014/main" id="{7D49B058-13E1-4885-8B82-8ED34E222EA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5413" y="644525"/>
            <a:ext cx="6356350" cy="193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3" name="Picture 2">
            <a:extLst>
              <a:ext uri="{FF2B5EF4-FFF2-40B4-BE49-F238E27FC236}">
                <a16:creationId xmlns:a16="http://schemas.microsoft.com/office/drawing/2014/main" id="{FE7DD942-8008-49DF-A1A4-CE5BDF3C302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95413" y="2271713"/>
            <a:ext cx="6353175" cy="414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24" name="Group 4">
            <a:extLst>
              <a:ext uri="{FF2B5EF4-FFF2-40B4-BE49-F238E27FC236}">
                <a16:creationId xmlns:a16="http://schemas.microsoft.com/office/drawing/2014/main" id="{33A8D4BD-79FB-4E98-B294-21D57EED0722}"/>
              </a:ext>
            </a:extLst>
          </p:cNvPr>
          <p:cNvGrpSpPr>
            <a:grpSpLocks/>
          </p:cNvGrpSpPr>
          <p:nvPr/>
        </p:nvGrpSpPr>
        <p:grpSpPr bwMode="auto">
          <a:xfrm>
            <a:off x="6469063" y="744538"/>
            <a:ext cx="931862" cy="1427162"/>
            <a:chOff x="8104328" y="4070291"/>
            <a:chExt cx="931665" cy="1427859"/>
          </a:xfrm>
        </p:grpSpPr>
        <p:pic>
          <p:nvPicPr>
            <p:cNvPr id="30725" name="Picture 5">
              <a:extLst>
                <a:ext uri="{FF2B5EF4-FFF2-40B4-BE49-F238E27FC236}">
                  <a16:creationId xmlns:a16="http://schemas.microsoft.com/office/drawing/2014/main" id="{028275A4-4A51-4853-AD1C-7F197C1021F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82323" y="4414793"/>
              <a:ext cx="775673" cy="1083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6" name="Rectangle 6">
              <a:extLst>
                <a:ext uri="{FF2B5EF4-FFF2-40B4-BE49-F238E27FC236}">
                  <a16:creationId xmlns:a16="http://schemas.microsoft.com/office/drawing/2014/main" id="{E1E0477C-6139-4A18-99A1-F83C908CD557}"/>
                </a:ext>
              </a:extLst>
            </p:cNvPr>
            <p:cNvSpPr>
              <a:spLocks noChangeArrowheads="1"/>
            </p:cNvSpPr>
            <p:nvPr/>
          </p:nvSpPr>
          <p:spPr bwMode="auto">
            <a:xfrm>
              <a:off x="8104328" y="4070291"/>
              <a:ext cx="931665" cy="276999"/>
            </a:xfrm>
            <a:prstGeom prst="rect">
              <a:avLst/>
            </a:prstGeom>
            <a:solidFill>
              <a:srgbClr val="FF2F9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200" b="1">
                  <a:solidFill>
                    <a:schemeClr val="bg1"/>
                  </a:solidFill>
                  <a:latin typeface="Century Gothic" panose="020B0502020202020204" pitchFamily="34" charset="0"/>
                </a:rPr>
                <a:t>Instagram</a:t>
              </a:r>
            </a:p>
          </p:txBody>
        </p:sp>
      </p:grpSp>
      <p:pic>
        <p:nvPicPr>
          <p:cNvPr id="2" name="図 1" descr="Screen Shot 2020-10-16 at 12.48.21 P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13647" y="2330786"/>
            <a:ext cx="1994164" cy="1966772"/>
          </a:xfrm>
          <a:prstGeom prst="rect">
            <a:avLst/>
          </a:prstGeom>
        </p:spPr>
      </p:pic>
      <p:pic>
        <p:nvPicPr>
          <p:cNvPr id="3" name="図 2" descr="Screen Shot 2020-10-16 at 12.50.51 PM.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98880" y="4341862"/>
            <a:ext cx="1994165" cy="19641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7A753731-5037-684D-8534-6F6331CFB969}"/>
              </a:ext>
            </a:extLst>
          </p:cNvPr>
          <p:cNvSpPr/>
          <p:nvPr/>
        </p:nvSpPr>
        <p:spPr>
          <a:xfrm>
            <a:off x="0" y="5788644"/>
            <a:ext cx="9144000" cy="6931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4"/>
          </a:p>
        </p:txBody>
      </p:sp>
      <p:sp>
        <p:nvSpPr>
          <p:cNvPr id="32769" name="タイトル 2">
            <a:extLst>
              <a:ext uri="{FF2B5EF4-FFF2-40B4-BE49-F238E27FC236}">
                <a16:creationId xmlns:a16="http://schemas.microsoft.com/office/drawing/2014/main" id="{187B00EF-6CAA-4259-94EF-BB7006852715}"/>
              </a:ext>
            </a:extLst>
          </p:cNvPr>
          <p:cNvSpPr txBox="1">
            <a:spLocks/>
          </p:cNvSpPr>
          <p:nvPr/>
        </p:nvSpPr>
        <p:spPr bwMode="auto">
          <a:xfrm>
            <a:off x="57150" y="18434"/>
            <a:ext cx="6907176"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sz="2000" b="1" dirty="0">
                <a:latin typeface="Century Gothic" panose="020B0502020202020204" pitchFamily="34" charset="0"/>
              </a:rPr>
              <a:t>Help us fill the map of the U.S. with ONIGIRI!</a:t>
            </a:r>
            <a:endParaRPr lang="en-US" altLang="ja-JP" dirty="0">
              <a:latin typeface="Century Gothic"/>
              <a:ea typeface="ＭＳ Ｐゴシック"/>
            </a:endParaRPr>
          </a:p>
        </p:txBody>
      </p:sp>
      <p:sp>
        <p:nvSpPr>
          <p:cNvPr id="32770" name="Rectangle 19">
            <a:extLst>
              <a:ext uri="{FF2B5EF4-FFF2-40B4-BE49-F238E27FC236}">
                <a16:creationId xmlns:a16="http://schemas.microsoft.com/office/drawing/2014/main" id="{D4FE69BD-DCC0-4591-AEC4-8E5148FD9B92}"/>
              </a:ext>
            </a:extLst>
          </p:cNvPr>
          <p:cNvSpPr>
            <a:spLocks noChangeArrowheads="1"/>
          </p:cNvSpPr>
          <p:nvPr/>
        </p:nvSpPr>
        <p:spPr bwMode="auto">
          <a:xfrm>
            <a:off x="0" y="652929"/>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ja-JP" sz="2400" b="1" dirty="0">
                <a:latin typeface="Century Gothic" panose="020B0502020202020204" pitchFamily="34" charset="0"/>
              </a:rPr>
              <a:t>We need onigiri photo posts from all 50 states!!!</a:t>
            </a:r>
          </a:p>
        </p:txBody>
      </p:sp>
      <p:sp>
        <p:nvSpPr>
          <p:cNvPr id="61" name="Rectangle 60">
            <a:extLst>
              <a:ext uri="{FF2B5EF4-FFF2-40B4-BE49-F238E27FC236}">
                <a16:creationId xmlns:a16="http://schemas.microsoft.com/office/drawing/2014/main" id="{446C6571-459D-1D4B-8CF3-A7493A796ECE}"/>
              </a:ext>
            </a:extLst>
          </p:cNvPr>
          <p:cNvSpPr/>
          <p:nvPr/>
        </p:nvSpPr>
        <p:spPr>
          <a:xfrm>
            <a:off x="509285" y="1133033"/>
            <a:ext cx="8125429" cy="461665"/>
          </a:xfrm>
          <a:prstGeom prst="rect">
            <a:avLst/>
          </a:prstGeom>
        </p:spPr>
        <p:txBody>
          <a:bodyPr wrap="square" lIns="91440" tIns="45720" rIns="91440" bIns="45720" anchor="t">
            <a:spAutoFit/>
          </a:bodyPr>
          <a:lstStyle/>
          <a:p>
            <a:pPr algn="ctr"/>
            <a:r>
              <a:rPr lang="en-US" sz="1200" dirty="0">
                <a:latin typeface="Century Gothic" charset="0"/>
                <a:ea typeface="Century Gothic" charset="0"/>
                <a:cs typeface="Century Gothic" charset="0"/>
              </a:rPr>
              <a:t>We want to spread Onigiri Action across the country with posts from every state to increase participation and have fun with creative onigiri to bring even more school meals to children in need. </a:t>
            </a:r>
            <a:endParaRPr lang="en-US" sz="1400" dirty="0"/>
          </a:p>
        </p:txBody>
      </p:sp>
      <p:sp>
        <p:nvSpPr>
          <p:cNvPr id="2" name="Rectangle 1">
            <a:extLst>
              <a:ext uri="{FF2B5EF4-FFF2-40B4-BE49-F238E27FC236}">
                <a16:creationId xmlns:a16="http://schemas.microsoft.com/office/drawing/2014/main" id="{980FBD4C-4030-2D40-CCB6-773B96FE782B}"/>
              </a:ext>
            </a:extLst>
          </p:cNvPr>
          <p:cNvSpPr/>
          <p:nvPr/>
        </p:nvSpPr>
        <p:spPr>
          <a:xfrm>
            <a:off x="1277881" y="4973699"/>
            <a:ext cx="3069743" cy="655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F1C18C2E-664E-FBDC-0FF7-4122E301B6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6377" y="1638300"/>
            <a:ext cx="3069742" cy="3069742"/>
          </a:xfrm>
          <a:prstGeom prst="rect">
            <a:avLst/>
          </a:prstGeom>
        </p:spPr>
      </p:pic>
      <p:pic>
        <p:nvPicPr>
          <p:cNvPr id="4" name="Picture 3">
            <a:extLst>
              <a:ext uri="{FF2B5EF4-FFF2-40B4-BE49-F238E27FC236}">
                <a16:creationId xmlns:a16="http://schemas.microsoft.com/office/drawing/2014/main" id="{5A55D964-F26A-FC1F-9E45-66398E2109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3263" y="1650851"/>
            <a:ext cx="3084361" cy="3084361"/>
          </a:xfrm>
          <a:prstGeom prst="rect">
            <a:avLst/>
          </a:prstGeom>
        </p:spPr>
      </p:pic>
      <p:sp>
        <p:nvSpPr>
          <p:cNvPr id="5" name="Rectangle 4">
            <a:extLst>
              <a:ext uri="{FF2B5EF4-FFF2-40B4-BE49-F238E27FC236}">
                <a16:creationId xmlns:a16="http://schemas.microsoft.com/office/drawing/2014/main" id="{7AFCCAE0-DB6B-4EFE-15DE-51CD207F11EC}"/>
              </a:ext>
            </a:extLst>
          </p:cNvPr>
          <p:cNvSpPr/>
          <p:nvPr/>
        </p:nvSpPr>
        <p:spPr>
          <a:xfrm rot="20324360">
            <a:off x="95870" y="4658006"/>
            <a:ext cx="1977775" cy="584775"/>
          </a:xfrm>
          <a:prstGeom prst="rect">
            <a:avLst/>
          </a:prstGeom>
        </p:spPr>
        <p:txBody>
          <a:bodyPr wrap="square">
            <a:spAutoFit/>
          </a:bodyPr>
          <a:lstStyle/>
          <a:p>
            <a:pPr algn="ctr"/>
            <a:r>
              <a:rPr lang="en-US" sz="1600" b="1" dirty="0">
                <a:latin typeface="Century Gothic" charset="0"/>
                <a:ea typeface="Century Gothic" charset="0"/>
                <a:cs typeface="Century Gothic" charset="0"/>
              </a:rPr>
              <a:t>2021</a:t>
            </a:r>
          </a:p>
          <a:p>
            <a:pPr algn="ctr"/>
            <a:r>
              <a:rPr lang="en-US" sz="1600" b="1" dirty="0">
                <a:latin typeface="Century Gothic" charset="0"/>
                <a:ea typeface="Century Gothic" charset="0"/>
                <a:cs typeface="Century Gothic" charset="0"/>
              </a:rPr>
              <a:t>Missed 10 states</a:t>
            </a:r>
          </a:p>
        </p:txBody>
      </p:sp>
      <p:sp>
        <p:nvSpPr>
          <p:cNvPr id="7" name="Rectangle 6">
            <a:extLst>
              <a:ext uri="{FF2B5EF4-FFF2-40B4-BE49-F238E27FC236}">
                <a16:creationId xmlns:a16="http://schemas.microsoft.com/office/drawing/2014/main" id="{21FE3084-7D3F-C4CE-07F9-32E536F29911}"/>
              </a:ext>
            </a:extLst>
          </p:cNvPr>
          <p:cNvSpPr/>
          <p:nvPr/>
        </p:nvSpPr>
        <p:spPr>
          <a:xfrm>
            <a:off x="4796376" y="4973699"/>
            <a:ext cx="3069742" cy="655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4"/>
          </a:p>
        </p:txBody>
      </p:sp>
      <p:sp>
        <p:nvSpPr>
          <p:cNvPr id="8" name="Rectangle 7">
            <a:extLst>
              <a:ext uri="{FF2B5EF4-FFF2-40B4-BE49-F238E27FC236}">
                <a16:creationId xmlns:a16="http://schemas.microsoft.com/office/drawing/2014/main" id="{BF18229B-2EFD-924B-5064-0EE21C987CC3}"/>
              </a:ext>
            </a:extLst>
          </p:cNvPr>
          <p:cNvSpPr/>
          <p:nvPr/>
        </p:nvSpPr>
        <p:spPr>
          <a:xfrm>
            <a:off x="1277881" y="5019999"/>
            <a:ext cx="3069743" cy="577081"/>
          </a:xfrm>
          <a:prstGeom prst="rect">
            <a:avLst/>
          </a:prstGeom>
        </p:spPr>
        <p:txBody>
          <a:bodyPr wrap="square">
            <a:spAutoFit/>
          </a:bodyPr>
          <a:lstStyle/>
          <a:p>
            <a:pPr algn="ctr"/>
            <a:r>
              <a:rPr lang="en-US" sz="1050" b="1" dirty="0">
                <a:latin typeface="Century Gothic" charset="0"/>
                <a:ea typeface="Century Gothic" charset="0"/>
                <a:cs typeface="Century Gothic" charset="0"/>
              </a:rPr>
              <a:t>Delaware / Idaho / Iowa / </a:t>
            </a:r>
            <a:r>
              <a:rPr lang="en-US" sz="1050" b="1" dirty="0" err="1">
                <a:latin typeface="Century Gothic" charset="0"/>
                <a:ea typeface="Century Gothic" charset="0"/>
                <a:cs typeface="Century Gothic" charset="0"/>
              </a:rPr>
              <a:t>Missisippi</a:t>
            </a:r>
            <a:r>
              <a:rPr lang="en-US" sz="1050" b="1" dirty="0">
                <a:latin typeface="Century Gothic" charset="0"/>
                <a:ea typeface="Century Gothic" charset="0"/>
                <a:cs typeface="Century Gothic" charset="0"/>
              </a:rPr>
              <a:t> / Montana / New Hampshire / New Mexico / South Carolina / South Dakota / Wyoming </a:t>
            </a:r>
            <a:endParaRPr lang="en-US" sz="1050" b="1" dirty="0"/>
          </a:p>
        </p:txBody>
      </p:sp>
      <p:sp>
        <p:nvSpPr>
          <p:cNvPr id="9" name="Rectangle 8">
            <a:extLst>
              <a:ext uri="{FF2B5EF4-FFF2-40B4-BE49-F238E27FC236}">
                <a16:creationId xmlns:a16="http://schemas.microsoft.com/office/drawing/2014/main" id="{2D38BB88-A806-7A99-B18F-9D2505A8B54F}"/>
              </a:ext>
            </a:extLst>
          </p:cNvPr>
          <p:cNvSpPr/>
          <p:nvPr/>
        </p:nvSpPr>
        <p:spPr>
          <a:xfrm>
            <a:off x="4796378" y="5019999"/>
            <a:ext cx="3069740" cy="577081"/>
          </a:xfrm>
          <a:prstGeom prst="rect">
            <a:avLst/>
          </a:prstGeom>
        </p:spPr>
        <p:txBody>
          <a:bodyPr wrap="square">
            <a:spAutoFit/>
          </a:bodyPr>
          <a:lstStyle/>
          <a:p>
            <a:pPr algn="ctr"/>
            <a:r>
              <a:rPr lang="en-US" sz="1050" b="1" dirty="0">
                <a:latin typeface="Century Gothic" charset="0"/>
                <a:ea typeface="Century Gothic" charset="0"/>
                <a:cs typeface="Century Gothic" charset="0"/>
              </a:rPr>
              <a:t>Arkansas / Delaware / Idaho / Nevada / New Hampshire / New Mexico / </a:t>
            </a:r>
          </a:p>
          <a:p>
            <a:pPr algn="ctr"/>
            <a:r>
              <a:rPr lang="en-US" sz="1050" b="1" dirty="0">
                <a:latin typeface="Century Gothic" charset="0"/>
                <a:ea typeface="Century Gothic" charset="0"/>
                <a:cs typeface="Century Gothic" charset="0"/>
              </a:rPr>
              <a:t>South Dakota / West </a:t>
            </a:r>
            <a:r>
              <a:rPr lang="en-US" sz="1050" b="1" dirty="0" err="1">
                <a:latin typeface="Century Gothic" charset="0"/>
                <a:ea typeface="Century Gothic" charset="0"/>
                <a:cs typeface="Century Gothic" charset="0"/>
              </a:rPr>
              <a:t>VIrginia</a:t>
            </a:r>
            <a:r>
              <a:rPr lang="en-US" sz="1050" b="1" dirty="0">
                <a:latin typeface="Century Gothic" charset="0"/>
                <a:ea typeface="Century Gothic" charset="0"/>
                <a:cs typeface="Century Gothic" charset="0"/>
              </a:rPr>
              <a:t> </a:t>
            </a:r>
            <a:endParaRPr lang="en-US" sz="1050" b="1" dirty="0"/>
          </a:p>
        </p:txBody>
      </p:sp>
      <p:sp>
        <p:nvSpPr>
          <p:cNvPr id="6" name="Rectangle 5">
            <a:extLst>
              <a:ext uri="{FF2B5EF4-FFF2-40B4-BE49-F238E27FC236}">
                <a16:creationId xmlns:a16="http://schemas.microsoft.com/office/drawing/2014/main" id="{C55C00D6-7DC1-0581-94E0-33E33D3F7CCC}"/>
              </a:ext>
            </a:extLst>
          </p:cNvPr>
          <p:cNvSpPr/>
          <p:nvPr/>
        </p:nvSpPr>
        <p:spPr>
          <a:xfrm rot="1111456">
            <a:off x="6872992" y="4605153"/>
            <a:ext cx="2254930" cy="584775"/>
          </a:xfrm>
          <a:prstGeom prst="rect">
            <a:avLst/>
          </a:prstGeom>
        </p:spPr>
        <p:txBody>
          <a:bodyPr wrap="square">
            <a:spAutoFit/>
          </a:bodyPr>
          <a:lstStyle/>
          <a:p>
            <a:pPr algn="ctr"/>
            <a:r>
              <a:rPr lang="en-US" sz="1600" b="1" dirty="0">
                <a:latin typeface="Century Gothic" charset="0"/>
                <a:ea typeface="Century Gothic" charset="0"/>
                <a:cs typeface="Century Gothic" charset="0"/>
              </a:rPr>
              <a:t>2022</a:t>
            </a:r>
          </a:p>
          <a:p>
            <a:pPr algn="ctr"/>
            <a:r>
              <a:rPr lang="en-US" sz="1600" b="1" dirty="0">
                <a:latin typeface="Century Gothic" charset="0"/>
                <a:ea typeface="Century Gothic" charset="0"/>
                <a:cs typeface="Century Gothic" charset="0"/>
              </a:rPr>
              <a:t>Missed 8 states</a:t>
            </a:r>
          </a:p>
        </p:txBody>
      </p:sp>
      <p:sp>
        <p:nvSpPr>
          <p:cNvPr id="12" name="Rectangle 11">
            <a:extLst>
              <a:ext uri="{FF2B5EF4-FFF2-40B4-BE49-F238E27FC236}">
                <a16:creationId xmlns:a16="http://schemas.microsoft.com/office/drawing/2014/main" id="{1F021A54-E566-F2E8-7D48-B859C2E64AB7}"/>
              </a:ext>
            </a:extLst>
          </p:cNvPr>
          <p:cNvSpPr/>
          <p:nvPr/>
        </p:nvSpPr>
        <p:spPr>
          <a:xfrm>
            <a:off x="1552628" y="5867426"/>
            <a:ext cx="5589992" cy="584775"/>
          </a:xfrm>
          <a:prstGeom prst="rect">
            <a:avLst/>
          </a:prstGeom>
        </p:spPr>
        <p:txBody>
          <a:bodyPr wrap="none">
            <a:spAutoFit/>
          </a:bodyPr>
          <a:lstStyle/>
          <a:p>
            <a:pPr algn="ctr"/>
            <a:r>
              <a:rPr lang="en-US" sz="1600" b="1" dirty="0">
                <a:solidFill>
                  <a:schemeClr val="bg1"/>
                </a:solidFill>
                <a:latin typeface="Century Gothic" panose="020B0502020202020204" pitchFamily="34" charset="0"/>
                <a:ea typeface="Century Gothic" charset="0"/>
                <a:cs typeface="Century Gothic" charset="0"/>
              </a:rPr>
              <a:t>Do you have friends or family who live in these states? </a:t>
            </a:r>
          </a:p>
          <a:p>
            <a:pPr algn="ctr"/>
            <a:r>
              <a:rPr lang="en-US" sz="1600" b="1" dirty="0">
                <a:solidFill>
                  <a:srgbClr val="EE7D33"/>
                </a:solidFill>
                <a:latin typeface="Century Gothic" panose="020B0502020202020204" pitchFamily="34" charset="0"/>
                <a:ea typeface="Century Gothic" charset="0"/>
                <a:cs typeface="Century Gothic" charset="0"/>
              </a:rPr>
              <a:t>Please encourage them to post Onigiri photos!</a:t>
            </a:r>
          </a:p>
        </p:txBody>
      </p:sp>
      <p:sp>
        <p:nvSpPr>
          <p:cNvPr id="13" name="TextBox 12">
            <a:extLst>
              <a:ext uri="{FF2B5EF4-FFF2-40B4-BE49-F238E27FC236}">
                <a16:creationId xmlns:a16="http://schemas.microsoft.com/office/drawing/2014/main" id="{A78143A8-8891-9DC2-9DBA-8ABA76B06639}"/>
              </a:ext>
            </a:extLst>
          </p:cNvPr>
          <p:cNvSpPr txBox="1"/>
          <p:nvPr/>
        </p:nvSpPr>
        <p:spPr>
          <a:xfrm>
            <a:off x="0" y="6466211"/>
            <a:ext cx="415498" cy="369332"/>
          </a:xfrm>
          <a:prstGeom prst="rect">
            <a:avLst/>
          </a:prstGeom>
          <a:noFill/>
        </p:spPr>
        <p:txBody>
          <a:bodyPr wrap="none" rtlCol="0">
            <a:spAutoFit/>
          </a:bodyPr>
          <a:lstStyle/>
          <a:p>
            <a:r>
              <a:rPr lang="en-JP" dirty="0">
                <a:solidFill>
                  <a:schemeClr val="bg1"/>
                </a:solidFill>
              </a:rPr>
              <a:t>★</a:t>
            </a:r>
          </a:p>
        </p:txBody>
      </p:sp>
    </p:spTree>
    <p:extLst>
      <p:ext uri="{BB962C8B-B14F-4D97-AF65-F5344CB8AC3E}">
        <p14:creationId xmlns:p14="http://schemas.microsoft.com/office/powerpoint/2010/main" val="1919304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2">
            <a:extLst>
              <a:ext uri="{FF2B5EF4-FFF2-40B4-BE49-F238E27FC236}">
                <a16:creationId xmlns:a16="http://schemas.microsoft.com/office/drawing/2014/main" id="{18C85A58-9A6B-4D16-9497-D54C8E9E5482}"/>
              </a:ext>
            </a:extLst>
          </p:cNvPr>
          <p:cNvSpPr txBox="1">
            <a:spLocks/>
          </p:cNvSpPr>
          <p:nvPr/>
        </p:nvSpPr>
        <p:spPr bwMode="auto">
          <a:xfrm>
            <a:off x="57150" y="25400"/>
            <a:ext cx="6130925"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More Ways to Support!</a:t>
            </a:r>
            <a:endParaRPr lang="ja-JP" altLang="en-US" dirty="0"/>
          </a:p>
        </p:txBody>
      </p:sp>
      <p:sp>
        <p:nvSpPr>
          <p:cNvPr id="13" name="正方形/長方形 5">
            <a:extLst>
              <a:ext uri="{FF2B5EF4-FFF2-40B4-BE49-F238E27FC236}">
                <a16:creationId xmlns:a16="http://schemas.microsoft.com/office/drawing/2014/main" id="{D0B9D0A1-92D0-4516-8920-0096A3AD6FBF}"/>
              </a:ext>
            </a:extLst>
          </p:cNvPr>
          <p:cNvSpPr/>
          <p:nvPr/>
        </p:nvSpPr>
        <p:spPr>
          <a:xfrm>
            <a:off x="0" y="4068601"/>
            <a:ext cx="9148763" cy="2424113"/>
          </a:xfrm>
          <a:prstGeom prst="rect">
            <a:avLst/>
          </a:prstGeom>
          <a:solidFill>
            <a:srgbClr val="FACD0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pic>
        <p:nvPicPr>
          <p:cNvPr id="53251" name="Picture 13">
            <a:extLst>
              <a:ext uri="{FF2B5EF4-FFF2-40B4-BE49-F238E27FC236}">
                <a16:creationId xmlns:a16="http://schemas.microsoft.com/office/drawing/2014/main" id="{8DD70464-5983-41B3-815D-B3C00DF107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68601"/>
            <a:ext cx="3233738" cy="242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2" name="Rectangle 14">
            <a:extLst>
              <a:ext uri="{FF2B5EF4-FFF2-40B4-BE49-F238E27FC236}">
                <a16:creationId xmlns:a16="http://schemas.microsoft.com/office/drawing/2014/main" id="{6755A16E-1D51-43D6-B788-E7153699EF6E}"/>
              </a:ext>
            </a:extLst>
          </p:cNvPr>
          <p:cNvSpPr>
            <a:spLocks noChangeArrowheads="1"/>
          </p:cNvSpPr>
          <p:nvPr/>
        </p:nvSpPr>
        <p:spPr bwMode="auto">
          <a:xfrm>
            <a:off x="373063" y="876019"/>
            <a:ext cx="862965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r>
              <a:rPr lang="en-US" altLang="es-MX" sz="2400" b="1" dirty="0">
                <a:latin typeface="Century Gothic" panose="020B0502020202020204" pitchFamily="34" charset="0"/>
              </a:rPr>
              <a:t>Get ONIGIRI ACTION merch!</a:t>
            </a:r>
            <a:endParaRPr lang="en-US" altLang="es-MX" sz="2400" dirty="0">
              <a:latin typeface="Century Gothic" panose="020B0502020202020204" pitchFamily="34" charset="0"/>
            </a:endParaRPr>
          </a:p>
          <a:p>
            <a:r>
              <a:rPr lang="en-GB" altLang="es-MX" sz="1400" b="1" dirty="0">
                <a:latin typeface="Century Gothic" panose="020B0502020202020204" pitchFamily="34" charset="0"/>
              </a:rPr>
              <a:t>Your T-shirt purchase* will provide 30 school meals to children in need!</a:t>
            </a:r>
            <a:r>
              <a:rPr lang="en-GB" altLang="es-MX" sz="1200" dirty="0">
                <a:latin typeface="Century Gothic" panose="020B0502020202020204" pitchFamily="34" charset="0"/>
              </a:rPr>
              <a:t>.</a:t>
            </a:r>
          </a:p>
        </p:txBody>
      </p:sp>
      <p:sp>
        <p:nvSpPr>
          <p:cNvPr id="53253" name="Rectangle 16">
            <a:extLst>
              <a:ext uri="{FF2B5EF4-FFF2-40B4-BE49-F238E27FC236}">
                <a16:creationId xmlns:a16="http://schemas.microsoft.com/office/drawing/2014/main" id="{C303EFE5-8AFB-40BC-9FDF-9F4EFC25241F}"/>
              </a:ext>
            </a:extLst>
          </p:cNvPr>
          <p:cNvSpPr>
            <a:spLocks noChangeArrowheads="1"/>
          </p:cNvSpPr>
          <p:nvPr/>
        </p:nvSpPr>
        <p:spPr bwMode="auto">
          <a:xfrm>
            <a:off x="3781425" y="4263864"/>
            <a:ext cx="47402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pPr algn="ctr"/>
            <a:r>
              <a:rPr lang="en-US" altLang="es-MX" sz="2000" b="1" dirty="0">
                <a:solidFill>
                  <a:schemeClr val="tx1">
                    <a:lumMod val="75000"/>
                    <a:lumOff val="25000"/>
                  </a:schemeClr>
                </a:solidFill>
                <a:latin typeface="Century Gothic" panose="020B0502020202020204" pitchFamily="34" charset="0"/>
              </a:rPr>
              <a:t>We appreciate your donation!</a:t>
            </a:r>
            <a:endParaRPr lang="en-US" altLang="es-MX" sz="900" dirty="0">
              <a:solidFill>
                <a:schemeClr val="tx1">
                  <a:lumMod val="75000"/>
                  <a:lumOff val="25000"/>
                </a:schemeClr>
              </a:solidFill>
              <a:latin typeface="Century Gothic" panose="020B0502020202020204" pitchFamily="34" charset="0"/>
            </a:endParaRPr>
          </a:p>
        </p:txBody>
      </p:sp>
      <p:grpSp>
        <p:nvGrpSpPr>
          <p:cNvPr id="2" name="Group 1">
            <a:extLst>
              <a:ext uri="{FF2B5EF4-FFF2-40B4-BE49-F238E27FC236}">
                <a16:creationId xmlns:a16="http://schemas.microsoft.com/office/drawing/2014/main" id="{2B008B8C-6F08-2F4C-9F15-382F77751509}"/>
              </a:ext>
            </a:extLst>
          </p:cNvPr>
          <p:cNvGrpSpPr/>
          <p:nvPr/>
        </p:nvGrpSpPr>
        <p:grpSpPr>
          <a:xfrm>
            <a:off x="4042019" y="1553127"/>
            <a:ext cx="4842443" cy="2324311"/>
            <a:chOff x="204788" y="1990725"/>
            <a:chExt cx="4878387" cy="2341563"/>
          </a:xfrm>
        </p:grpSpPr>
        <p:pic>
          <p:nvPicPr>
            <p:cNvPr id="53254" name="Picture 21">
              <a:extLst>
                <a:ext uri="{FF2B5EF4-FFF2-40B4-BE49-F238E27FC236}">
                  <a16:creationId xmlns:a16="http://schemas.microsoft.com/office/drawing/2014/main" id="{5F05079A-FFC3-44FA-99F1-6D9F945F7D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4788" y="2022475"/>
              <a:ext cx="1816100" cy="2300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5" name="Picture 22">
              <a:extLst>
                <a:ext uri="{FF2B5EF4-FFF2-40B4-BE49-F238E27FC236}">
                  <a16:creationId xmlns:a16="http://schemas.microsoft.com/office/drawing/2014/main" id="{71D5D2AD-521A-459A-94E1-C500B0728A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95500" y="2130425"/>
              <a:ext cx="1317625" cy="216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6" name="Picture 23">
              <a:extLst>
                <a:ext uri="{FF2B5EF4-FFF2-40B4-BE49-F238E27FC236}">
                  <a16:creationId xmlns:a16="http://schemas.microsoft.com/office/drawing/2014/main" id="{6A8D62FC-0D21-46A1-A9B7-AE5A6CFD1A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87738" y="1990725"/>
              <a:ext cx="1595437" cy="234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3259" name="Rectangle 26">
            <a:extLst>
              <a:ext uri="{FF2B5EF4-FFF2-40B4-BE49-F238E27FC236}">
                <a16:creationId xmlns:a16="http://schemas.microsoft.com/office/drawing/2014/main" id="{B416CE43-AFFB-4D46-8B0F-A5B99C8F6EB8}"/>
              </a:ext>
            </a:extLst>
          </p:cNvPr>
          <p:cNvSpPr>
            <a:spLocks noChangeArrowheads="1"/>
          </p:cNvSpPr>
          <p:nvPr/>
        </p:nvSpPr>
        <p:spPr bwMode="auto">
          <a:xfrm>
            <a:off x="451348" y="3426537"/>
            <a:ext cx="3732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r>
              <a:rPr lang="en-GB" altLang="es-MX" sz="1400" dirty="0">
                <a:latin typeface="Century Gothic" panose="020B0502020202020204" pitchFamily="34" charset="0"/>
                <a:hlinkClick r:id="rId7"/>
              </a:rPr>
              <a:t>https://www.bonfire.com/store/tablefor2</a:t>
            </a:r>
            <a:endParaRPr lang="en-US" altLang="es-MX" sz="1400" dirty="0">
              <a:latin typeface="Century Gothic" panose="020B0502020202020204" pitchFamily="34" charset="0"/>
            </a:endParaRPr>
          </a:p>
        </p:txBody>
      </p:sp>
      <p:sp>
        <p:nvSpPr>
          <p:cNvPr id="53260" name="Rectangle 27">
            <a:extLst>
              <a:ext uri="{FF2B5EF4-FFF2-40B4-BE49-F238E27FC236}">
                <a16:creationId xmlns:a16="http://schemas.microsoft.com/office/drawing/2014/main" id="{9EDC5021-3493-428E-ADA6-768061236023}"/>
              </a:ext>
            </a:extLst>
          </p:cNvPr>
          <p:cNvSpPr>
            <a:spLocks noChangeArrowheads="1"/>
          </p:cNvSpPr>
          <p:nvPr/>
        </p:nvSpPr>
        <p:spPr bwMode="auto">
          <a:xfrm>
            <a:off x="3509841" y="5999274"/>
            <a:ext cx="525496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pPr algn="ctr"/>
            <a:r>
              <a:rPr lang="en-GB" sz="1200" dirty="0">
                <a:latin typeface="Century Gothic" panose="020B0502020202020204" pitchFamily="34" charset="0"/>
                <a:ea typeface="ＭＳ Ｐゴシック"/>
                <a:cs typeface="Arial" panose="020B0604020202020204" pitchFamily="34" charset="0"/>
                <a:hlinkClick r:id="rId8"/>
              </a:rPr>
              <a:t>https://secure.givelively.org/donate/table-for-two-usa/onigiri-action</a:t>
            </a:r>
            <a:endParaRPr lang="en-GB" sz="1200" dirty="0">
              <a:latin typeface="Century Gothic" panose="020B0502020202020204" pitchFamily="34" charset="0"/>
              <a:ea typeface="ＭＳ Ｐゴシック"/>
              <a:cs typeface="Arial" panose="020B0604020202020204" pitchFamily="34" charset="0"/>
            </a:endParaRPr>
          </a:p>
        </p:txBody>
      </p:sp>
      <p:sp>
        <p:nvSpPr>
          <p:cNvPr id="53261" name="Rectangle 28">
            <a:extLst>
              <a:ext uri="{FF2B5EF4-FFF2-40B4-BE49-F238E27FC236}">
                <a16:creationId xmlns:a16="http://schemas.microsoft.com/office/drawing/2014/main" id="{949EFDC0-ED13-4FBA-BE4B-F93E3E499168}"/>
              </a:ext>
            </a:extLst>
          </p:cNvPr>
          <p:cNvSpPr>
            <a:spLocks noChangeArrowheads="1"/>
          </p:cNvSpPr>
          <p:nvPr/>
        </p:nvSpPr>
        <p:spPr bwMode="auto">
          <a:xfrm>
            <a:off x="3529013" y="4716301"/>
            <a:ext cx="5243512"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pPr algn="ctr"/>
            <a:r>
              <a:rPr lang="en-GB" altLang="es-MX" sz="3600" dirty="0">
                <a:solidFill>
                  <a:schemeClr val="tx1">
                    <a:lumMod val="75000"/>
                    <a:lumOff val="25000"/>
                  </a:schemeClr>
                </a:solidFill>
                <a:latin typeface="Century Gothic" panose="020B0502020202020204" pitchFamily="34" charset="0"/>
              </a:rPr>
              <a:t>Text </a:t>
            </a:r>
            <a:r>
              <a:rPr lang="en-GB" altLang="es-MX" sz="3600" b="1" dirty="0">
                <a:solidFill>
                  <a:schemeClr val="tx1">
                    <a:lumMod val="75000"/>
                    <a:lumOff val="25000"/>
                  </a:schemeClr>
                </a:solidFill>
                <a:latin typeface="Century Gothic" panose="020B0502020202020204" pitchFamily="34" charset="0"/>
              </a:rPr>
              <a:t>ONIGIRI</a:t>
            </a:r>
            <a:r>
              <a:rPr lang="en-GB" altLang="es-MX" sz="3600" dirty="0">
                <a:solidFill>
                  <a:schemeClr val="tx1">
                    <a:lumMod val="75000"/>
                    <a:lumOff val="25000"/>
                  </a:schemeClr>
                </a:solidFill>
                <a:latin typeface="Century Gothic" panose="020B0502020202020204" pitchFamily="34" charset="0"/>
              </a:rPr>
              <a:t> to </a:t>
            </a:r>
            <a:r>
              <a:rPr lang="en-GB" altLang="es-MX" sz="3600" b="1" dirty="0">
                <a:solidFill>
                  <a:schemeClr val="tx1">
                    <a:lumMod val="75000"/>
                    <a:lumOff val="25000"/>
                  </a:schemeClr>
                </a:solidFill>
                <a:latin typeface="Century Gothic" panose="020B0502020202020204" pitchFamily="34" charset="0"/>
              </a:rPr>
              <a:t>44-321</a:t>
            </a:r>
            <a:r>
              <a:rPr lang="en-GB" altLang="es-MX" sz="3600" dirty="0">
                <a:solidFill>
                  <a:schemeClr val="tx1">
                    <a:lumMod val="75000"/>
                    <a:lumOff val="25000"/>
                  </a:schemeClr>
                </a:solidFill>
                <a:latin typeface="Century Gothic" panose="020B0502020202020204" pitchFamily="34" charset="0"/>
              </a:rPr>
              <a:t> </a:t>
            </a:r>
          </a:p>
          <a:p>
            <a:pPr algn="ctr"/>
            <a:r>
              <a:rPr lang="en-GB" altLang="es-MX" sz="1600" dirty="0">
                <a:solidFill>
                  <a:schemeClr val="tx1">
                    <a:lumMod val="75000"/>
                    <a:lumOff val="25000"/>
                  </a:schemeClr>
                </a:solidFill>
                <a:latin typeface="Century Gothic" panose="020B0502020202020204" pitchFamily="34" charset="0"/>
              </a:rPr>
              <a:t>to get a donation link! </a:t>
            </a:r>
            <a:endParaRPr lang="en-US" altLang="es-MX" sz="1600" dirty="0">
              <a:solidFill>
                <a:schemeClr val="tx1">
                  <a:lumMod val="75000"/>
                  <a:lumOff val="25000"/>
                </a:schemeClr>
              </a:solidFill>
              <a:latin typeface="Century Gothic" panose="020B0502020202020204" pitchFamily="34" charset="0"/>
            </a:endParaRPr>
          </a:p>
        </p:txBody>
      </p:sp>
      <p:sp>
        <p:nvSpPr>
          <p:cNvPr id="53262" name="Rectangle 29">
            <a:extLst>
              <a:ext uri="{FF2B5EF4-FFF2-40B4-BE49-F238E27FC236}">
                <a16:creationId xmlns:a16="http://schemas.microsoft.com/office/drawing/2014/main" id="{A9FDB82E-BB28-4308-90FF-41323737D0D6}"/>
              </a:ext>
            </a:extLst>
          </p:cNvPr>
          <p:cNvSpPr>
            <a:spLocks noChangeArrowheads="1"/>
          </p:cNvSpPr>
          <p:nvPr/>
        </p:nvSpPr>
        <p:spPr bwMode="auto">
          <a:xfrm>
            <a:off x="5737225" y="5578314"/>
            <a:ext cx="8270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pPr algn="ctr"/>
            <a:r>
              <a:rPr lang="en-GB" altLang="es-MX" sz="1600" dirty="0">
                <a:latin typeface="Century Gothic" panose="020B0502020202020204" pitchFamily="34" charset="0"/>
              </a:rPr>
              <a:t>Or visit</a:t>
            </a:r>
            <a:endParaRPr lang="en-US" altLang="es-MX" sz="1600" dirty="0">
              <a:latin typeface="Century Gothic" panose="020B0502020202020204" pitchFamily="34" charset="0"/>
            </a:endParaRPr>
          </a:p>
        </p:txBody>
      </p:sp>
      <p:pic>
        <p:nvPicPr>
          <p:cNvPr id="53264" name="Picture 31">
            <a:extLst>
              <a:ext uri="{FF2B5EF4-FFF2-40B4-BE49-F238E27FC236}">
                <a16:creationId xmlns:a16="http://schemas.microsoft.com/office/drawing/2014/main" id="{5AF98DE7-2048-46B2-986D-DCDA199BB88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75550" y="5279864"/>
            <a:ext cx="142716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A2D7492-E35B-0C4F-8BE4-E33821E062E4}"/>
              </a:ext>
            </a:extLst>
          </p:cNvPr>
          <p:cNvPicPr>
            <a:picLocks noChangeAspect="1"/>
          </p:cNvPicPr>
          <p:nvPr/>
        </p:nvPicPr>
        <p:blipFill>
          <a:blip r:embed="rId10"/>
          <a:stretch>
            <a:fillRect/>
          </a:stretch>
        </p:blipFill>
        <p:spPr>
          <a:xfrm>
            <a:off x="373063" y="1665288"/>
            <a:ext cx="1657514" cy="165751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8" descr="itadakimasu.psd"/>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567765"/>
            <a:ext cx="9144000" cy="6290235"/>
          </a:xfrm>
          <a:prstGeom prst="rect">
            <a:avLst/>
          </a:prstGeom>
        </p:spPr>
      </p:pic>
      <p:pic>
        <p:nvPicPr>
          <p:cNvPr id="11" name="Picture 10" descr="Template_Content Slide v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23" y="-2354"/>
            <a:ext cx="9144000" cy="1280160"/>
          </a:xfrm>
          <a:prstGeom prst="rect">
            <a:avLst/>
          </a:prstGeom>
        </p:spPr>
      </p:pic>
      <p:sp>
        <p:nvSpPr>
          <p:cNvPr id="12" name="TextBox 4"/>
          <p:cNvSpPr txBox="1"/>
          <p:nvPr/>
        </p:nvSpPr>
        <p:spPr>
          <a:xfrm>
            <a:off x="17165" y="376116"/>
            <a:ext cx="9144000" cy="523220"/>
          </a:xfrm>
          <a:prstGeom prst="rect">
            <a:avLst/>
          </a:prstGeom>
          <a:noFill/>
        </p:spPr>
        <p:txBody>
          <a:bodyPr wrap="square" rtlCol="0">
            <a:spAutoFit/>
          </a:bodyPr>
          <a:lstStyle/>
          <a:p>
            <a:pPr algn="ctr"/>
            <a:r>
              <a:rPr lang="en-US" sz="2800" b="1" dirty="0">
                <a:solidFill>
                  <a:schemeClr val="bg1"/>
                </a:solidFill>
                <a:latin typeface="Roboto" panose="02000000000000000000" pitchFamily="2" charset="0"/>
                <a:ea typeface="Roboto" panose="02000000000000000000" pitchFamily="2" charset="0"/>
                <a:cs typeface="Futura Medium" charset="0"/>
              </a:rPr>
              <a:t>END OF THE MEAL</a:t>
            </a:r>
          </a:p>
        </p:txBody>
      </p:sp>
      <p:sp>
        <p:nvSpPr>
          <p:cNvPr id="13" name="Rectangle 12"/>
          <p:cNvSpPr/>
          <p:nvPr/>
        </p:nvSpPr>
        <p:spPr>
          <a:xfrm>
            <a:off x="868102" y="2681830"/>
            <a:ext cx="7407797" cy="2308324"/>
          </a:xfrm>
          <a:prstGeom prst="rect">
            <a:avLst/>
          </a:prstGeom>
        </p:spPr>
        <p:txBody>
          <a:bodyPr wrap="none">
            <a:spAutoFit/>
          </a:bodyPr>
          <a:lstStyle/>
          <a:p>
            <a:pPr algn="ctr"/>
            <a:r>
              <a:rPr lang="en-US" sz="7200" b="1" dirty="0">
                <a:solidFill>
                  <a:srgbClr val="FF0000"/>
                </a:solidFill>
                <a:effectLst>
                  <a:glow rad="127000">
                    <a:schemeClr val="bg1"/>
                  </a:glow>
                  <a:outerShdw blurRad="50800" dist="38100" dir="2700000" algn="tl" rotWithShape="0">
                    <a:prstClr val="black">
                      <a:alpha val="40000"/>
                    </a:prstClr>
                  </a:outerShdw>
                </a:effectLst>
                <a:latin typeface="Roboto" panose="02000000000000000000" pitchFamily="2" charset="0"/>
                <a:ea typeface="Roboto" panose="02000000000000000000" pitchFamily="2" charset="0"/>
                <a:cs typeface="Arial Black" charset="0"/>
              </a:rPr>
              <a:t>“GOCHISO SAMA</a:t>
            </a:r>
          </a:p>
          <a:p>
            <a:pPr algn="ctr"/>
            <a:r>
              <a:rPr lang="en-US" sz="7200" b="1" dirty="0">
                <a:solidFill>
                  <a:srgbClr val="FF0000"/>
                </a:solidFill>
                <a:effectLst>
                  <a:glow rad="127000">
                    <a:schemeClr val="bg1"/>
                  </a:glow>
                  <a:outerShdw blurRad="50800" dist="38100" dir="2700000" algn="tl" rotWithShape="0">
                    <a:prstClr val="black">
                      <a:alpha val="40000"/>
                    </a:prstClr>
                  </a:outerShdw>
                </a:effectLst>
                <a:latin typeface="Roboto" panose="02000000000000000000" pitchFamily="2" charset="0"/>
                <a:ea typeface="Roboto" panose="02000000000000000000" pitchFamily="2" charset="0"/>
                <a:cs typeface="Arial Black" charset="0"/>
              </a:rPr>
              <a:t>DESHITA”</a:t>
            </a:r>
          </a:p>
        </p:txBody>
      </p:sp>
      <p:pic>
        <p:nvPicPr>
          <p:cNvPr id="14" name="Picture 13" descr="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0376" y="258662"/>
            <a:ext cx="1089028" cy="1089028"/>
          </a:xfrm>
          <a:prstGeom prst="rect">
            <a:avLst/>
          </a:prstGeom>
        </p:spPr>
      </p:pic>
      <p:sp>
        <p:nvSpPr>
          <p:cNvPr id="15" name="Rectangle 14"/>
          <p:cNvSpPr/>
          <p:nvPr/>
        </p:nvSpPr>
        <p:spPr>
          <a:xfrm>
            <a:off x="2569694" y="4728544"/>
            <a:ext cx="4004622" cy="523220"/>
          </a:xfrm>
          <a:prstGeom prst="rect">
            <a:avLst/>
          </a:prstGeom>
        </p:spPr>
        <p:txBody>
          <a:bodyPr wrap="none">
            <a:spAutoFit/>
          </a:bodyPr>
          <a:lstStyle/>
          <a:p>
            <a:pPr algn="ctr"/>
            <a:r>
              <a:rPr lang="en-US" sz="2800" b="1" dirty="0">
                <a:effectLst>
                  <a:glow rad="127000">
                    <a:schemeClr val="bg1"/>
                  </a:glow>
                  <a:outerShdw blurRad="50800" dist="38100" dir="2700000" algn="tl" rotWithShape="0">
                    <a:prstClr val="black">
                      <a:alpha val="40000"/>
                    </a:prstClr>
                  </a:outerShdw>
                </a:effectLst>
                <a:latin typeface="Roboto" panose="02000000000000000000" pitchFamily="2" charset="0"/>
                <a:ea typeface="Roboto" panose="02000000000000000000" pitchFamily="2" charset="0"/>
                <a:cs typeface="Arial" charset="0"/>
              </a:rPr>
              <a:t>Thank you for the meal!</a:t>
            </a:r>
          </a:p>
        </p:txBody>
      </p:sp>
    </p:spTree>
    <p:extLst>
      <p:ext uri="{BB962C8B-B14F-4D97-AF65-F5344CB8AC3E}">
        <p14:creationId xmlns:p14="http://schemas.microsoft.com/office/powerpoint/2010/main" val="281523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7.40741E-7 L 0 -0.07222 " pathEditMode="relative" rAng="0" ptsTypes="AA">
                                      <p:cBhvr>
                                        <p:cTn id="6" dur="500" accel="50000" decel="50000" autoRev="1" fill="hold">
                                          <p:stCondLst>
                                            <p:cond delay="0"/>
                                          </p:stCondLst>
                                        </p:cTn>
                                        <p:tgtEl>
                                          <p:spTgt spid="13"/>
                                        </p:tgtEl>
                                        <p:attrNameLst>
                                          <p:attrName>ppt_x</p:attrName>
                                          <p:attrName>ppt_y</p:attrName>
                                        </p:attrNameLst>
                                      </p:cBhvr>
                                      <p:rCtr x="0" y="-3611"/>
                                    </p:animMotion>
                                    <p:animRot by="1500000">
                                      <p:cBhvr>
                                        <p:cTn id="7" dur="250" fill="hold">
                                          <p:stCondLst>
                                            <p:cond delay="0"/>
                                          </p:stCondLst>
                                        </p:cTn>
                                        <p:tgtEl>
                                          <p:spTgt spid="13"/>
                                        </p:tgtEl>
                                        <p:attrNameLst>
                                          <p:attrName>r</p:attrName>
                                        </p:attrNameLst>
                                      </p:cBhvr>
                                    </p:animRot>
                                    <p:animRot by="-1500000">
                                      <p:cBhvr>
                                        <p:cTn id="8" dur="250" fill="hold">
                                          <p:stCondLst>
                                            <p:cond delay="250"/>
                                          </p:stCondLst>
                                        </p:cTn>
                                        <p:tgtEl>
                                          <p:spTgt spid="13"/>
                                        </p:tgtEl>
                                        <p:attrNameLst>
                                          <p:attrName>r</p:attrName>
                                        </p:attrNameLst>
                                      </p:cBhvr>
                                    </p:animRot>
                                    <p:animRot by="-1500000">
                                      <p:cBhvr>
                                        <p:cTn id="9" dur="250" fill="hold">
                                          <p:stCondLst>
                                            <p:cond delay="500"/>
                                          </p:stCondLst>
                                        </p:cTn>
                                        <p:tgtEl>
                                          <p:spTgt spid="13"/>
                                        </p:tgtEl>
                                        <p:attrNameLst>
                                          <p:attrName>r</p:attrName>
                                        </p:attrNameLst>
                                      </p:cBhvr>
                                    </p:animRot>
                                    <p:animRot by="1500000">
                                      <p:cBhvr>
                                        <p:cTn id="10" dur="250" fill="hold">
                                          <p:stCondLst>
                                            <p:cond delay="75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B119DF0-C7B7-4A55-AAFF-6BE82B2C9BC7}"/>
              </a:ext>
            </a:extLst>
          </p:cNvPr>
          <p:cNvSpPr/>
          <p:nvPr/>
        </p:nvSpPr>
        <p:spPr>
          <a:xfrm>
            <a:off x="3367088" y="877888"/>
            <a:ext cx="2397125" cy="23590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正方形/長方形 5">
            <a:extLst>
              <a:ext uri="{FF2B5EF4-FFF2-40B4-BE49-F238E27FC236}">
                <a16:creationId xmlns:a16="http://schemas.microsoft.com/office/drawing/2014/main" id="{607A6CE6-C275-4C0E-9B81-6AFC1DA90FB2}"/>
              </a:ext>
            </a:extLst>
          </p:cNvPr>
          <p:cNvSpPr/>
          <p:nvPr/>
        </p:nvSpPr>
        <p:spPr>
          <a:xfrm>
            <a:off x="-22225" y="384175"/>
            <a:ext cx="9170988" cy="4706938"/>
          </a:xfrm>
          <a:prstGeom prst="rect">
            <a:avLst/>
          </a:prstGeom>
          <a:solidFill>
            <a:srgbClr val="44BD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pic>
        <p:nvPicPr>
          <p:cNvPr id="57348" name="図 6" descr="TABLE FOR TWOÉçÉS_ÉàÉR.jpg">
            <a:extLst>
              <a:ext uri="{FF2B5EF4-FFF2-40B4-BE49-F238E27FC236}">
                <a16:creationId xmlns:a16="http://schemas.microsoft.com/office/drawing/2014/main" id="{B99F227F-BBE7-4983-8157-7428A2B8FF1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2863"/>
            <a:ext cx="1662113" cy="341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Oval 4">
            <a:extLst>
              <a:ext uri="{FF2B5EF4-FFF2-40B4-BE49-F238E27FC236}">
                <a16:creationId xmlns:a16="http://schemas.microsoft.com/office/drawing/2014/main" id="{9BC7E4BC-DA29-453F-B016-4B84FA3E3AD9}"/>
              </a:ext>
            </a:extLst>
          </p:cNvPr>
          <p:cNvSpPr/>
          <p:nvPr/>
        </p:nvSpPr>
        <p:spPr bwMode="auto">
          <a:xfrm>
            <a:off x="3161398" y="1730207"/>
            <a:ext cx="2821203" cy="27772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50" name="テキスト ボックス 10">
            <a:extLst>
              <a:ext uri="{FF2B5EF4-FFF2-40B4-BE49-F238E27FC236}">
                <a16:creationId xmlns:a16="http://schemas.microsoft.com/office/drawing/2014/main" id="{F35FCD14-1522-4801-A34E-DC8097BDAE92}"/>
              </a:ext>
            </a:extLst>
          </p:cNvPr>
          <p:cNvSpPr txBox="1">
            <a:spLocks noChangeArrowheads="1"/>
          </p:cNvSpPr>
          <p:nvPr/>
        </p:nvSpPr>
        <p:spPr bwMode="auto">
          <a:xfrm>
            <a:off x="0" y="2619375"/>
            <a:ext cx="3313113" cy="66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ja-JP" sz="2800" dirty="0">
                <a:latin typeface="Chalkduster" charset="0"/>
              </a:rPr>
              <a:t>Thank you!</a:t>
            </a:r>
          </a:p>
          <a:p>
            <a:pPr algn="ctr" eaLnBrk="1" hangingPunct="1">
              <a:spcBef>
                <a:spcPct val="0"/>
              </a:spcBef>
              <a:buFontTx/>
              <a:buNone/>
            </a:pPr>
            <a:endParaRPr lang="en-US" altLang="ja-JP" sz="900" dirty="0">
              <a:latin typeface="Chalkduster" charset="0"/>
            </a:endParaRPr>
          </a:p>
        </p:txBody>
      </p:sp>
      <p:sp>
        <p:nvSpPr>
          <p:cNvPr id="57351" name="Rectangle 8">
            <a:extLst>
              <a:ext uri="{FF2B5EF4-FFF2-40B4-BE49-F238E27FC236}">
                <a16:creationId xmlns:a16="http://schemas.microsoft.com/office/drawing/2014/main" id="{773D71AA-EBC9-4565-8645-5DBDAA386B3D}"/>
              </a:ext>
            </a:extLst>
          </p:cNvPr>
          <p:cNvSpPr>
            <a:spLocks noChangeArrowheads="1"/>
          </p:cNvSpPr>
          <p:nvPr/>
        </p:nvSpPr>
        <p:spPr bwMode="auto">
          <a:xfrm>
            <a:off x="1912938" y="566738"/>
            <a:ext cx="530225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2400" dirty="0">
                <a:solidFill>
                  <a:srgbClr val="000000"/>
                </a:solidFill>
                <a:latin typeface="Century Gothic" panose="020B0502020202020204" pitchFamily="34" charset="0"/>
              </a:rPr>
              <a:t>Post your photo with </a:t>
            </a:r>
            <a:r>
              <a:rPr lang="en-US" altLang="ja-JP" sz="3600" b="1" dirty="0">
                <a:solidFill>
                  <a:srgbClr val="000000"/>
                </a:solidFill>
                <a:latin typeface="Century Gothic" panose="020B0502020202020204" pitchFamily="34" charset="0"/>
              </a:rPr>
              <a:t>#OnigiriAction</a:t>
            </a:r>
          </a:p>
        </p:txBody>
      </p:sp>
      <p:sp>
        <p:nvSpPr>
          <p:cNvPr id="57354" name="Rectangle 1">
            <a:extLst>
              <a:ext uri="{FF2B5EF4-FFF2-40B4-BE49-F238E27FC236}">
                <a16:creationId xmlns:a16="http://schemas.microsoft.com/office/drawing/2014/main" id="{D371D65E-60E0-497A-8C2E-F4518DD057DF}"/>
              </a:ext>
            </a:extLst>
          </p:cNvPr>
          <p:cNvSpPr>
            <a:spLocks noChangeArrowheads="1"/>
          </p:cNvSpPr>
          <p:nvPr/>
        </p:nvSpPr>
        <p:spPr bwMode="auto">
          <a:xfrm>
            <a:off x="1910826" y="5604030"/>
            <a:ext cx="2031552" cy="67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800" dirty="0">
                <a:solidFill>
                  <a:schemeClr val="tx1">
                    <a:lumMod val="75000"/>
                    <a:lumOff val="25000"/>
                  </a:schemeClr>
                </a:solidFill>
                <a:latin typeface="Century Gothic" panose="020B0502020202020204" pitchFamily="34" charset="0"/>
              </a:rPr>
              <a:t>Follow us on </a:t>
            </a:r>
            <a:r>
              <a:rPr lang="en-US" altLang="ja-JP" sz="2000" b="1" dirty="0">
                <a:solidFill>
                  <a:schemeClr val="tx1">
                    <a:lumMod val="75000"/>
                    <a:lumOff val="25000"/>
                  </a:schemeClr>
                </a:solidFill>
                <a:latin typeface="Century Gothic" panose="020B0502020202020204" pitchFamily="34" charset="0"/>
              </a:rPr>
              <a:t>Instagram</a:t>
            </a:r>
            <a:r>
              <a:rPr lang="en-US" altLang="ja-JP" sz="2000" dirty="0">
                <a:solidFill>
                  <a:schemeClr val="tx1">
                    <a:lumMod val="75000"/>
                    <a:lumOff val="25000"/>
                  </a:schemeClr>
                </a:solidFill>
                <a:latin typeface="Century Gothic" panose="020B0502020202020204" pitchFamily="34" charset="0"/>
              </a:rPr>
              <a:t>!</a:t>
            </a:r>
          </a:p>
        </p:txBody>
      </p:sp>
      <p:sp>
        <p:nvSpPr>
          <p:cNvPr id="57356" name="Rectangle 1">
            <a:extLst>
              <a:ext uri="{FF2B5EF4-FFF2-40B4-BE49-F238E27FC236}">
                <a16:creationId xmlns:a16="http://schemas.microsoft.com/office/drawing/2014/main" id="{70D2678D-F184-4D8A-BC63-2D81BCA252ED}"/>
              </a:ext>
            </a:extLst>
          </p:cNvPr>
          <p:cNvSpPr>
            <a:spLocks noChangeArrowheads="1"/>
          </p:cNvSpPr>
          <p:nvPr/>
        </p:nvSpPr>
        <p:spPr bwMode="auto">
          <a:xfrm>
            <a:off x="6241078" y="5603236"/>
            <a:ext cx="2031552"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ja-JP" sz="1800" dirty="0">
                <a:solidFill>
                  <a:schemeClr val="tx1">
                    <a:lumMod val="75000"/>
                    <a:lumOff val="25000"/>
                  </a:schemeClr>
                </a:solidFill>
                <a:latin typeface="Century Gothic" panose="020B0502020202020204" pitchFamily="34" charset="0"/>
              </a:rPr>
              <a:t>Follow us on </a:t>
            </a:r>
            <a:r>
              <a:rPr lang="en-US" altLang="ja-JP" sz="2000" b="1" dirty="0">
                <a:solidFill>
                  <a:schemeClr val="tx1">
                    <a:lumMod val="75000"/>
                    <a:lumOff val="25000"/>
                  </a:schemeClr>
                </a:solidFill>
                <a:latin typeface="Century Gothic" panose="020B0502020202020204" pitchFamily="34" charset="0"/>
              </a:rPr>
              <a:t>Facebook</a:t>
            </a:r>
            <a:r>
              <a:rPr lang="en-US" altLang="ja-JP" sz="2000" dirty="0">
                <a:solidFill>
                  <a:schemeClr val="tx1">
                    <a:lumMod val="75000"/>
                    <a:lumOff val="25000"/>
                  </a:schemeClr>
                </a:solidFill>
                <a:latin typeface="Century Gothic" panose="020B0502020202020204" pitchFamily="34" charset="0"/>
              </a:rPr>
              <a:t>!</a:t>
            </a:r>
          </a:p>
        </p:txBody>
      </p:sp>
      <p:sp>
        <p:nvSpPr>
          <p:cNvPr id="57357" name="Rectangle 1">
            <a:extLst>
              <a:ext uri="{FF2B5EF4-FFF2-40B4-BE49-F238E27FC236}">
                <a16:creationId xmlns:a16="http://schemas.microsoft.com/office/drawing/2014/main" id="{F84069EB-2239-4CFB-8A8B-1E390A833EE6}"/>
              </a:ext>
            </a:extLst>
          </p:cNvPr>
          <p:cNvSpPr>
            <a:spLocks noChangeArrowheads="1"/>
          </p:cNvSpPr>
          <p:nvPr/>
        </p:nvSpPr>
        <p:spPr bwMode="auto">
          <a:xfrm>
            <a:off x="6366652" y="2690813"/>
            <a:ext cx="2032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34" charset="-128"/>
              </a:defRPr>
            </a:lvl1pPr>
            <a:lvl2pPr marL="742950" indent="-285750">
              <a:defRPr kumimoji="1">
                <a:solidFill>
                  <a:schemeClr val="tx1"/>
                </a:solidFill>
                <a:latin typeface="Calibri" panose="020F0502020204030204" pitchFamily="34" charset="0"/>
                <a:ea typeface="ＭＳ Ｐゴシック" panose="020B0600070205080204" pitchFamily="34" charset="-128"/>
              </a:defRPr>
            </a:lvl2pPr>
            <a:lvl3pPr marL="1143000" indent="-228600">
              <a:defRPr kumimoji="1">
                <a:solidFill>
                  <a:schemeClr val="tx1"/>
                </a:solidFill>
                <a:latin typeface="Calibri" panose="020F0502020204030204" pitchFamily="34" charset="0"/>
                <a:ea typeface="ＭＳ Ｐゴシック" panose="020B0600070205080204" pitchFamily="34" charset="-128"/>
              </a:defRPr>
            </a:lvl3pPr>
            <a:lvl4pPr marL="1600200" indent="-228600">
              <a:defRPr kumimoji="1">
                <a:solidFill>
                  <a:schemeClr val="tx1"/>
                </a:solidFill>
                <a:latin typeface="Calibri" panose="020F0502020204030204" pitchFamily="34" charset="0"/>
                <a:ea typeface="ＭＳ Ｐゴシック" panose="020B0600070205080204" pitchFamily="34" charset="-128"/>
              </a:defRPr>
            </a:lvl4pPr>
            <a:lvl5pPr marL="2057400" indent="-228600">
              <a:defRPr kumimoji="1">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34" charset="-128"/>
              </a:defRPr>
            </a:lvl9pPr>
          </a:lstStyle>
          <a:p>
            <a:pPr algn="ctr" eaLnBrk="1" hangingPunct="1"/>
            <a:r>
              <a:rPr lang="ja-JP" altLang="en-US" sz="2400">
                <a:latin typeface="Hiragino Maru Gothic Pro W4" charset="-128"/>
                <a:ea typeface="Hiragino Maru Gothic Pro W4" charset="-128"/>
              </a:rPr>
              <a:t>ありがとう！</a:t>
            </a:r>
            <a:endParaRPr lang="en-US" altLang="ja-JP" sz="2400" dirty="0">
              <a:latin typeface="Hiragino Maru Gothic Pro W4" charset="-128"/>
              <a:ea typeface="Hiragino Maru Gothic Pro W4" charset="-128"/>
            </a:endParaRPr>
          </a:p>
        </p:txBody>
      </p:sp>
      <p:pic>
        <p:nvPicPr>
          <p:cNvPr id="3" name="Picture 2">
            <a:extLst>
              <a:ext uri="{FF2B5EF4-FFF2-40B4-BE49-F238E27FC236}">
                <a16:creationId xmlns:a16="http://schemas.microsoft.com/office/drawing/2014/main" id="{A2861800-650F-EF48-84A9-796261682D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871" t="8147" r="6871" b="8721"/>
          <a:stretch/>
        </p:blipFill>
        <p:spPr>
          <a:xfrm>
            <a:off x="3829722" y="2506532"/>
            <a:ext cx="1484556" cy="1430767"/>
          </a:xfrm>
          <a:prstGeom prst="rect">
            <a:avLst/>
          </a:prstGeom>
        </p:spPr>
      </p:pic>
      <p:pic>
        <p:nvPicPr>
          <p:cNvPr id="5" name="Picture 4">
            <a:extLst>
              <a:ext uri="{FF2B5EF4-FFF2-40B4-BE49-F238E27FC236}">
                <a16:creationId xmlns:a16="http://schemas.microsoft.com/office/drawing/2014/main" id="{84C0F450-D676-E540-A6D6-FCA9C3D195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53630" y="751990"/>
            <a:ext cx="939800" cy="764838"/>
          </a:xfrm>
          <a:prstGeom prst="rect">
            <a:avLst/>
          </a:prstGeom>
        </p:spPr>
      </p:pic>
      <p:pic>
        <p:nvPicPr>
          <p:cNvPr id="22" name="Picture 21">
            <a:extLst>
              <a:ext uri="{FF2B5EF4-FFF2-40B4-BE49-F238E27FC236}">
                <a16:creationId xmlns:a16="http://schemas.microsoft.com/office/drawing/2014/main" id="{3921FBE5-727E-C24D-AAC4-5870D949BAA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05000" y="751990"/>
            <a:ext cx="939800" cy="764838"/>
          </a:xfrm>
          <a:prstGeom prst="rect">
            <a:avLst/>
          </a:prstGeom>
        </p:spPr>
      </p:pic>
      <p:sp>
        <p:nvSpPr>
          <p:cNvPr id="6" name="Rectangle 5">
            <a:extLst>
              <a:ext uri="{FF2B5EF4-FFF2-40B4-BE49-F238E27FC236}">
                <a16:creationId xmlns:a16="http://schemas.microsoft.com/office/drawing/2014/main" id="{4C7A6883-3D56-9A49-8EBA-326C566F3A38}"/>
              </a:ext>
            </a:extLst>
          </p:cNvPr>
          <p:cNvSpPr/>
          <p:nvPr/>
        </p:nvSpPr>
        <p:spPr>
          <a:xfrm>
            <a:off x="3791177" y="1944525"/>
            <a:ext cx="1561646" cy="307777"/>
          </a:xfrm>
          <a:prstGeom prst="rect">
            <a:avLst/>
          </a:prstGeom>
        </p:spPr>
        <p:txBody>
          <a:bodyPr wrap="none">
            <a:spAutoFit/>
          </a:bodyPr>
          <a:lstStyle/>
          <a:p>
            <a:pPr algn="ctr" defTabSz="914400" eaLnBrk="1" hangingPunct="1"/>
            <a:r>
              <a:rPr lang="en-US" altLang="ja-JP" sz="1400" dirty="0">
                <a:solidFill>
                  <a:srgbClr val="000000"/>
                </a:solidFill>
                <a:latin typeface="Century Gothic" panose="020B0502020202020204" pitchFamily="34" charset="0"/>
              </a:rPr>
              <a:t>Visit our website</a:t>
            </a:r>
          </a:p>
        </p:txBody>
      </p:sp>
      <p:sp>
        <p:nvSpPr>
          <p:cNvPr id="57355" name="Rectangle 22">
            <a:extLst>
              <a:ext uri="{FF2B5EF4-FFF2-40B4-BE49-F238E27FC236}">
                <a16:creationId xmlns:a16="http://schemas.microsoft.com/office/drawing/2014/main" id="{95705E1A-E89C-4EFA-AC2F-CF96EE15D8C4}"/>
              </a:ext>
            </a:extLst>
          </p:cNvPr>
          <p:cNvSpPr>
            <a:spLocks noChangeArrowheads="1"/>
          </p:cNvSpPr>
          <p:nvPr/>
        </p:nvSpPr>
        <p:spPr bwMode="auto">
          <a:xfrm>
            <a:off x="2160587" y="3963166"/>
            <a:ext cx="48228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en-US" altLang="en-US" sz="1100" dirty="0">
                <a:solidFill>
                  <a:srgbClr val="000000"/>
                </a:solidFill>
                <a:latin typeface="Century Gothic" panose="020B0502020202020204" pitchFamily="34" charset="0"/>
              </a:rPr>
              <a:t>https://usa.tablefor2.org</a:t>
            </a:r>
            <a:endParaRPr lang="en-US" altLang="ja-JP" sz="1100" dirty="0">
              <a:solidFill>
                <a:srgbClr val="000000"/>
              </a:solidFill>
              <a:latin typeface="Century Gothic" panose="020B0502020202020204" pitchFamily="34" charset="0"/>
            </a:endParaRPr>
          </a:p>
        </p:txBody>
      </p:sp>
      <p:sp>
        <p:nvSpPr>
          <p:cNvPr id="7" name="Down Arrow 6">
            <a:extLst>
              <a:ext uri="{FF2B5EF4-FFF2-40B4-BE49-F238E27FC236}">
                <a16:creationId xmlns:a16="http://schemas.microsoft.com/office/drawing/2014/main" id="{5F98DAC4-D10D-9F4F-BDF7-25BBBCF629ED}"/>
              </a:ext>
            </a:extLst>
          </p:cNvPr>
          <p:cNvSpPr/>
          <p:nvPr/>
        </p:nvSpPr>
        <p:spPr>
          <a:xfrm>
            <a:off x="4211618" y="2216076"/>
            <a:ext cx="720763" cy="279698"/>
          </a:xfrm>
          <a:prstGeom prst="downArrow">
            <a:avLst>
              <a:gd name="adj1" fmla="val 38060"/>
              <a:gd name="adj2" fmla="val 69231"/>
            </a:avLst>
          </a:prstGeom>
          <a:solidFill>
            <a:srgbClr val="FD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89A327-95ED-1B0A-E1EC-471461254BF3}"/>
              </a:ext>
            </a:extLst>
          </p:cNvPr>
          <p:cNvSpPr txBox="1"/>
          <p:nvPr/>
        </p:nvSpPr>
        <p:spPr>
          <a:xfrm>
            <a:off x="0" y="6466211"/>
            <a:ext cx="415498" cy="369332"/>
          </a:xfrm>
          <a:prstGeom prst="rect">
            <a:avLst/>
          </a:prstGeom>
          <a:noFill/>
        </p:spPr>
        <p:txBody>
          <a:bodyPr wrap="none" rtlCol="0">
            <a:spAutoFit/>
          </a:bodyPr>
          <a:lstStyle/>
          <a:p>
            <a:r>
              <a:rPr lang="en-JP" dirty="0">
                <a:solidFill>
                  <a:schemeClr val="bg1"/>
                </a:solidFill>
              </a:rPr>
              <a:t>★</a:t>
            </a:r>
          </a:p>
        </p:txBody>
      </p:sp>
      <p:pic>
        <p:nvPicPr>
          <p:cNvPr id="8" name="Picture 5">
            <a:extLst>
              <a:ext uri="{FF2B5EF4-FFF2-40B4-BE49-F238E27FC236}">
                <a16:creationId xmlns:a16="http://schemas.microsoft.com/office/drawing/2014/main" id="{00553795-53D1-F9A1-9E82-CDA4324F33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6799"/>
          <a:stretch/>
        </p:blipFill>
        <p:spPr bwMode="auto">
          <a:xfrm>
            <a:off x="758703" y="5295045"/>
            <a:ext cx="1273565" cy="130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B84D9D5E-757F-9453-8BCB-C54E98EC91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28075"/>
          <a:stretch/>
        </p:blipFill>
        <p:spPr>
          <a:xfrm>
            <a:off x="5093087" y="5295045"/>
            <a:ext cx="1273565" cy="12793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タイトル 2">
            <a:extLst>
              <a:ext uri="{FF2B5EF4-FFF2-40B4-BE49-F238E27FC236}">
                <a16:creationId xmlns:a16="http://schemas.microsoft.com/office/drawing/2014/main" id="{FBA8415B-2564-4F3F-AECD-75E68B98028B}"/>
              </a:ext>
            </a:extLst>
          </p:cNvPr>
          <p:cNvSpPr>
            <a:spLocks noGrp="1"/>
          </p:cNvSpPr>
          <p:nvPr>
            <p:ph type="title" idx="4294967295"/>
          </p:nvPr>
        </p:nvSpPr>
        <p:spPr>
          <a:xfrm>
            <a:off x="57150" y="39688"/>
            <a:ext cx="6159500" cy="419100"/>
          </a:xfrm>
        </p:spPr>
        <p:txBody>
          <a:bodyPr/>
          <a:lstStyle/>
          <a:p>
            <a:pPr algn="l"/>
            <a:r>
              <a:rPr lang="en-US" altLang="ja-JP" sz="2000" b="1" dirty="0">
                <a:solidFill>
                  <a:srgbClr val="000000"/>
                </a:solidFill>
                <a:latin typeface="Century Gothic" panose="020B0502020202020204" pitchFamily="34" charset="0"/>
              </a:rPr>
              <a:t>TABLE FOR TWO USA’s Programs and Campaigns</a:t>
            </a:r>
            <a:endParaRPr lang="ja-JP" altLang="en-US" sz="2000" b="1" dirty="0">
              <a:solidFill>
                <a:srgbClr val="000000"/>
              </a:solidFill>
              <a:latin typeface="Century Gothic" panose="020B0502020202020204" pitchFamily="34" charset="0"/>
            </a:endParaRPr>
          </a:p>
        </p:txBody>
      </p:sp>
      <p:sp>
        <p:nvSpPr>
          <p:cNvPr id="37" name="Rectangle 36">
            <a:extLst>
              <a:ext uri="{FF2B5EF4-FFF2-40B4-BE49-F238E27FC236}">
                <a16:creationId xmlns:a16="http://schemas.microsoft.com/office/drawing/2014/main" id="{D185BC64-2764-6F43-B650-E1B5C324C9DE}"/>
              </a:ext>
            </a:extLst>
          </p:cNvPr>
          <p:cNvSpPr/>
          <p:nvPr/>
        </p:nvSpPr>
        <p:spPr>
          <a:xfrm>
            <a:off x="4613507" y="680577"/>
            <a:ext cx="4342233" cy="5654211"/>
          </a:xfrm>
          <a:prstGeom prst="rect">
            <a:avLst/>
          </a:prstGeom>
          <a:solidFill>
            <a:srgbClr val="F18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3BEA4565-283A-6D41-8F7A-B6491EF55EDA}"/>
              </a:ext>
            </a:extLst>
          </p:cNvPr>
          <p:cNvSpPr/>
          <p:nvPr/>
        </p:nvSpPr>
        <p:spPr>
          <a:xfrm>
            <a:off x="163517" y="680577"/>
            <a:ext cx="4342233" cy="5654211"/>
          </a:xfrm>
          <a:prstGeom prst="rect">
            <a:avLst/>
          </a:prstGeom>
          <a:solidFill>
            <a:srgbClr val="740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FC277DA-148A-BF44-B39D-73AC6EF3E71D}"/>
              </a:ext>
            </a:extLst>
          </p:cNvPr>
          <p:cNvSpPr>
            <a:spLocks noChangeAspect="1"/>
          </p:cNvSpPr>
          <p:nvPr/>
        </p:nvSpPr>
        <p:spPr>
          <a:xfrm>
            <a:off x="4763890" y="1103883"/>
            <a:ext cx="4041467" cy="2407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49F99DE-022A-CA45-A9FE-5A36F213A479}"/>
              </a:ext>
            </a:extLst>
          </p:cNvPr>
          <p:cNvSpPr>
            <a:spLocks noChangeAspect="1"/>
          </p:cNvSpPr>
          <p:nvPr/>
        </p:nvSpPr>
        <p:spPr>
          <a:xfrm>
            <a:off x="313900" y="1103883"/>
            <a:ext cx="4041467" cy="2407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4E4B9E3-1657-1643-8409-658EF8906FE8}"/>
              </a:ext>
            </a:extLst>
          </p:cNvPr>
          <p:cNvSpPr>
            <a:spLocks noChangeAspect="1"/>
          </p:cNvSpPr>
          <p:nvPr/>
        </p:nvSpPr>
        <p:spPr>
          <a:xfrm>
            <a:off x="4763890" y="3700390"/>
            <a:ext cx="4041467" cy="246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A68B1C2-F704-D749-9E69-0CB1412E0B45}"/>
              </a:ext>
            </a:extLst>
          </p:cNvPr>
          <p:cNvSpPr>
            <a:spLocks noChangeAspect="1"/>
          </p:cNvSpPr>
          <p:nvPr/>
        </p:nvSpPr>
        <p:spPr>
          <a:xfrm>
            <a:off x="313900" y="3700390"/>
            <a:ext cx="4041467" cy="246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7E00B54-40FE-C94D-844A-80D546E1FD83}"/>
              </a:ext>
            </a:extLst>
          </p:cNvPr>
          <p:cNvSpPr/>
          <p:nvPr/>
        </p:nvSpPr>
        <p:spPr>
          <a:xfrm>
            <a:off x="295472" y="3982601"/>
            <a:ext cx="4078322" cy="367554"/>
          </a:xfrm>
          <a:prstGeom prst="rect">
            <a:avLst/>
          </a:prstGeom>
          <a:solidFill>
            <a:srgbClr val="740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Rectangle 43">
            <a:extLst>
              <a:ext uri="{FF2B5EF4-FFF2-40B4-BE49-F238E27FC236}">
                <a16:creationId xmlns:a16="http://schemas.microsoft.com/office/drawing/2014/main" id="{D3B5AC4B-A3DB-2E46-9ECB-542FEE8145CA}"/>
              </a:ext>
            </a:extLst>
          </p:cNvPr>
          <p:cNvSpPr/>
          <p:nvPr/>
        </p:nvSpPr>
        <p:spPr>
          <a:xfrm>
            <a:off x="4733947" y="3982601"/>
            <a:ext cx="4101352" cy="367554"/>
          </a:xfrm>
          <a:prstGeom prst="rect">
            <a:avLst/>
          </a:prstGeom>
          <a:solidFill>
            <a:srgbClr val="F18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872DEC4-FD4F-EA4E-88D5-14777854C244}"/>
              </a:ext>
            </a:extLst>
          </p:cNvPr>
          <p:cNvSpPr/>
          <p:nvPr/>
        </p:nvSpPr>
        <p:spPr>
          <a:xfrm>
            <a:off x="283957" y="1350421"/>
            <a:ext cx="4101352" cy="367554"/>
          </a:xfrm>
          <a:prstGeom prst="rect">
            <a:avLst/>
          </a:prstGeom>
          <a:solidFill>
            <a:srgbClr val="740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1503AAD9-FAFC-624B-B870-99E649A0DCB8}"/>
              </a:ext>
            </a:extLst>
          </p:cNvPr>
          <p:cNvSpPr/>
          <p:nvPr/>
        </p:nvSpPr>
        <p:spPr>
          <a:xfrm>
            <a:off x="4733947" y="1341448"/>
            <a:ext cx="4101352" cy="367554"/>
          </a:xfrm>
          <a:prstGeom prst="rect">
            <a:avLst/>
          </a:prstGeom>
          <a:solidFill>
            <a:srgbClr val="F0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8150388-A637-614D-B464-84179581CFE2}"/>
              </a:ext>
            </a:extLst>
          </p:cNvPr>
          <p:cNvSpPr/>
          <p:nvPr/>
        </p:nvSpPr>
        <p:spPr>
          <a:xfrm>
            <a:off x="848733" y="3677800"/>
            <a:ext cx="2971800" cy="307777"/>
          </a:xfrm>
          <a:prstGeom prst="rect">
            <a:avLst/>
          </a:prstGeom>
          <a:noFill/>
        </p:spPr>
        <p:txBody>
          <a:bodyPr wrap="square" lIns="91440" tIns="45720" rIns="91440" bIns="45720" anchor="t">
            <a:spAutoFit/>
          </a:bodyPr>
          <a:lstStyle/>
          <a:p>
            <a:pPr algn="ctr"/>
            <a:r>
              <a:rPr lang="en-US" altLang="ja-JP" sz="1400" dirty="0">
                <a:ln w="3175">
                  <a:noFill/>
                </a:ln>
                <a:solidFill>
                  <a:srgbClr val="740B19"/>
                </a:solidFill>
                <a:latin typeface="Century Gothic" panose="020B0502020202020204" pitchFamily="34" charset="0"/>
                <a:ea typeface="Arial" charset="0"/>
                <a:cs typeface="Futura Medium"/>
              </a:rPr>
              <a:t>Fall Campaign </a:t>
            </a:r>
            <a:endParaRPr lang="en-US" altLang="ja-JP" sz="1400" dirty="0">
              <a:ln w="3175">
                <a:noFill/>
              </a:ln>
              <a:solidFill>
                <a:srgbClr val="740B19"/>
              </a:solidFill>
              <a:latin typeface="Century Gothic" panose="020B0502020202020204" pitchFamily="34" charset="0"/>
              <a:ea typeface="Arial" charset="0"/>
              <a:cs typeface="Futura Medium" panose="020B0602020204020303" pitchFamily="34" charset="-79"/>
            </a:endParaRPr>
          </a:p>
        </p:txBody>
      </p:sp>
      <p:sp>
        <p:nvSpPr>
          <p:cNvPr id="48" name="Rectangle 47">
            <a:extLst>
              <a:ext uri="{FF2B5EF4-FFF2-40B4-BE49-F238E27FC236}">
                <a16:creationId xmlns:a16="http://schemas.microsoft.com/office/drawing/2014/main" id="{17453AF7-4F50-AC41-B4C5-F5C5FD6A3783}"/>
              </a:ext>
            </a:extLst>
          </p:cNvPr>
          <p:cNvSpPr/>
          <p:nvPr/>
        </p:nvSpPr>
        <p:spPr>
          <a:xfrm>
            <a:off x="378086" y="5426009"/>
            <a:ext cx="4013805" cy="738664"/>
          </a:xfrm>
          <a:prstGeom prst="rect">
            <a:avLst/>
          </a:prstGeom>
        </p:spPr>
        <p:txBody>
          <a:bodyPr wrap="square" lIns="91440" tIns="45720" rIns="91440" bIns="45720" anchor="t">
            <a:spAutoFit/>
          </a:bodyPr>
          <a:lstStyle/>
          <a:p>
            <a:r>
              <a:rPr lang="en-US" sz="1400" dirty="0">
                <a:solidFill>
                  <a:schemeClr val="tx1">
                    <a:lumMod val="85000"/>
                    <a:lumOff val="15000"/>
                  </a:schemeClr>
                </a:solidFill>
                <a:latin typeface="Century Gothic"/>
                <a:cs typeface="Futura Medium"/>
              </a:rPr>
              <a:t>Every onigiri post to social media (or the campaign website) with #OnigiriAction </a:t>
            </a:r>
          </a:p>
          <a:p>
            <a:r>
              <a:rPr lang="en-US" sz="1400" dirty="0">
                <a:solidFill>
                  <a:schemeClr val="tx1">
                    <a:lumMod val="85000"/>
                    <a:lumOff val="15000"/>
                  </a:schemeClr>
                </a:solidFill>
                <a:latin typeface="Century Gothic"/>
                <a:cs typeface="Futura Medium"/>
              </a:rPr>
              <a:t>provides 5 school meals to children in need.</a:t>
            </a:r>
          </a:p>
        </p:txBody>
      </p:sp>
      <p:sp>
        <p:nvSpPr>
          <p:cNvPr id="49" name="Rectangle 48">
            <a:extLst>
              <a:ext uri="{FF2B5EF4-FFF2-40B4-BE49-F238E27FC236}">
                <a16:creationId xmlns:a16="http://schemas.microsoft.com/office/drawing/2014/main" id="{53AF3A8D-FE84-8244-A4AE-1B80373F0BBD}"/>
              </a:ext>
            </a:extLst>
          </p:cNvPr>
          <p:cNvSpPr/>
          <p:nvPr/>
        </p:nvSpPr>
        <p:spPr>
          <a:xfrm>
            <a:off x="252942" y="4013977"/>
            <a:ext cx="4163383" cy="338554"/>
          </a:xfrm>
          <a:prstGeom prst="rect">
            <a:avLst/>
          </a:prstGeom>
        </p:spPr>
        <p:txBody>
          <a:bodyPr wrap="square">
            <a:spAutoFit/>
          </a:bodyPr>
          <a:lstStyle/>
          <a:p>
            <a:pPr algn="ctr"/>
            <a:r>
              <a:rPr lang="en-US" sz="1600" b="1" dirty="0">
                <a:solidFill>
                  <a:schemeClr val="bg1"/>
                </a:solidFill>
                <a:latin typeface="Century Gothic" panose="020B0502020202020204" pitchFamily="34" charset="0"/>
                <a:cs typeface="FUTURA MEDIUM" panose="020B0602020204020303" pitchFamily="34" charset="-79"/>
              </a:rPr>
              <a:t>2. ONIGIRI ACTION</a:t>
            </a:r>
          </a:p>
        </p:txBody>
      </p:sp>
      <p:sp>
        <p:nvSpPr>
          <p:cNvPr id="51" name="Rectangle 50">
            <a:extLst>
              <a:ext uri="{FF2B5EF4-FFF2-40B4-BE49-F238E27FC236}">
                <a16:creationId xmlns:a16="http://schemas.microsoft.com/office/drawing/2014/main" id="{29FDCCC8-D8F4-D048-A235-48B442646A8A}"/>
              </a:ext>
            </a:extLst>
          </p:cNvPr>
          <p:cNvSpPr/>
          <p:nvPr/>
        </p:nvSpPr>
        <p:spPr>
          <a:xfrm>
            <a:off x="4809221" y="2818700"/>
            <a:ext cx="4173284" cy="738664"/>
          </a:xfrm>
          <a:prstGeom prst="rect">
            <a:avLst/>
          </a:prstGeom>
        </p:spPr>
        <p:txBody>
          <a:bodyPr wrap="square">
            <a:spAutoFit/>
          </a:bodyPr>
          <a:lstStyle/>
          <a:p>
            <a:r>
              <a:rPr lang="en-US" sz="1400" i="1" dirty="0">
                <a:solidFill>
                  <a:schemeClr val="tx1">
                    <a:lumMod val="85000"/>
                    <a:lumOff val="15000"/>
                  </a:schemeClr>
                </a:solidFill>
                <a:latin typeface="Century Gothic" panose="020B0502020202020204" pitchFamily="34" charset="0"/>
                <a:cs typeface="Futura Medium" panose="020B0602020204020303" pitchFamily="34" charset="-79"/>
              </a:rPr>
              <a:t>Washoku</a:t>
            </a:r>
            <a:r>
              <a:rPr lang="en-US" sz="1400" dirty="0">
                <a:solidFill>
                  <a:schemeClr val="tx1">
                    <a:lumMod val="85000"/>
                    <a:lumOff val="15000"/>
                  </a:schemeClr>
                </a:solidFill>
                <a:latin typeface="Century Gothic" panose="020B0502020202020204" pitchFamily="34" charset="0"/>
                <a:cs typeface="Futura Medium" panose="020B0602020204020303" pitchFamily="34" charset="-79"/>
              </a:rPr>
              <a:t> (Japanese food) + </a:t>
            </a:r>
            <a:r>
              <a:rPr lang="en-US" sz="1400" i="1" dirty="0">
                <a:solidFill>
                  <a:schemeClr val="tx1">
                    <a:lumMod val="85000"/>
                    <a:lumOff val="15000"/>
                  </a:schemeClr>
                </a:solidFill>
                <a:latin typeface="Century Gothic" panose="020B0502020202020204" pitchFamily="34" charset="0"/>
                <a:cs typeface="Futura Medium" panose="020B0602020204020303" pitchFamily="34" charset="-79"/>
              </a:rPr>
              <a:t>Shokuiku</a:t>
            </a:r>
            <a:r>
              <a:rPr lang="en-US" sz="1400" dirty="0">
                <a:solidFill>
                  <a:schemeClr val="tx1">
                    <a:lumMod val="85000"/>
                    <a:lumOff val="15000"/>
                  </a:schemeClr>
                </a:solidFill>
                <a:latin typeface="Century Gothic" panose="020B0502020202020204" pitchFamily="34" charset="0"/>
                <a:cs typeface="Futura Medium" panose="020B0602020204020303" pitchFamily="34" charset="-79"/>
              </a:rPr>
              <a:t> (Food Education). Students learn about healthy eating through Japanese food.</a:t>
            </a:r>
          </a:p>
        </p:txBody>
      </p:sp>
      <p:sp>
        <p:nvSpPr>
          <p:cNvPr id="52" name="Rectangle 51">
            <a:extLst>
              <a:ext uri="{FF2B5EF4-FFF2-40B4-BE49-F238E27FC236}">
                <a16:creationId xmlns:a16="http://schemas.microsoft.com/office/drawing/2014/main" id="{10E02FCE-5BB9-F148-B5A4-293B1E16804F}"/>
              </a:ext>
            </a:extLst>
          </p:cNvPr>
          <p:cNvSpPr/>
          <p:nvPr/>
        </p:nvSpPr>
        <p:spPr>
          <a:xfrm>
            <a:off x="4642161" y="1341447"/>
            <a:ext cx="4284924" cy="338554"/>
          </a:xfrm>
          <a:prstGeom prst="rect">
            <a:avLst/>
          </a:prstGeom>
        </p:spPr>
        <p:txBody>
          <a:bodyPr wrap="square">
            <a:spAutoFit/>
          </a:bodyPr>
          <a:lstStyle/>
          <a:p>
            <a:pPr algn="ctr"/>
            <a:r>
              <a:rPr lang="en-US" sz="1600" b="1" dirty="0">
                <a:solidFill>
                  <a:schemeClr val="bg1"/>
                </a:solidFill>
                <a:latin typeface="Century Gothic" panose="020B0502020202020204" pitchFamily="34" charset="0"/>
                <a:cs typeface="FUTURA MEDIUM" panose="020B0602020204020303" pitchFamily="34" charset="-79"/>
              </a:rPr>
              <a:t>3. Wa-Shokuiku</a:t>
            </a:r>
            <a:r>
              <a:rPr lang="ja-JP" altLang="en-US" sz="1600" b="1">
                <a:solidFill>
                  <a:schemeClr val="bg1"/>
                </a:solidFill>
                <a:latin typeface="Century Gothic" panose="020B0502020202020204" pitchFamily="34" charset="0"/>
                <a:cs typeface="FUTURA MEDIUM" panose="020B0602020204020303" pitchFamily="34" charset="-79"/>
              </a:rPr>
              <a:t>　</a:t>
            </a:r>
            <a:r>
              <a:rPr lang="en-US" sz="1100" dirty="0">
                <a:solidFill>
                  <a:schemeClr val="bg1"/>
                </a:solidFill>
                <a:latin typeface="Century Gothic" panose="020B0502020202020204" pitchFamily="34" charset="0"/>
                <a:cs typeface="Futura Medium" panose="020B0602020204020303" pitchFamily="34" charset="-79"/>
              </a:rPr>
              <a:t>Learn. Cook. Eat Japanese!</a:t>
            </a:r>
          </a:p>
        </p:txBody>
      </p:sp>
      <p:pic>
        <p:nvPicPr>
          <p:cNvPr id="54" name="図 29" descr="washokuiku_logo_FNL_NB.png">
            <a:extLst>
              <a:ext uri="{FF2B5EF4-FFF2-40B4-BE49-F238E27FC236}">
                <a16:creationId xmlns:a16="http://schemas.microsoft.com/office/drawing/2014/main" id="{2E69CA30-C065-A74E-9748-B2B40107CD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4277" y="1810201"/>
            <a:ext cx="1093512" cy="905165"/>
          </a:xfrm>
          <a:prstGeom prst="rect">
            <a:avLst/>
          </a:prstGeom>
        </p:spPr>
      </p:pic>
      <p:pic>
        <p:nvPicPr>
          <p:cNvPr id="58" name="図 13" descr="TFT_Two_People.jpg">
            <a:extLst>
              <a:ext uri="{FF2B5EF4-FFF2-40B4-BE49-F238E27FC236}">
                <a16:creationId xmlns:a16="http://schemas.microsoft.com/office/drawing/2014/main" id="{1E1F82CA-1BA8-2748-8091-4821580B60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7546" y="1904672"/>
            <a:ext cx="729814" cy="681629"/>
          </a:xfrm>
          <a:prstGeom prst="rect">
            <a:avLst/>
          </a:prstGeom>
        </p:spPr>
      </p:pic>
      <p:sp>
        <p:nvSpPr>
          <p:cNvPr id="61" name="Rectangle 60">
            <a:extLst>
              <a:ext uri="{FF2B5EF4-FFF2-40B4-BE49-F238E27FC236}">
                <a16:creationId xmlns:a16="http://schemas.microsoft.com/office/drawing/2014/main" id="{C8D4BD61-88D3-9341-895E-97FDE27A2162}"/>
              </a:ext>
            </a:extLst>
          </p:cNvPr>
          <p:cNvSpPr/>
          <p:nvPr/>
        </p:nvSpPr>
        <p:spPr>
          <a:xfrm>
            <a:off x="450213" y="2790857"/>
            <a:ext cx="3882380" cy="738664"/>
          </a:xfrm>
          <a:prstGeom prst="rect">
            <a:avLst/>
          </a:prstGeom>
        </p:spPr>
        <p:txBody>
          <a:bodyPr wrap="square">
            <a:spAutoFit/>
          </a:bodyPr>
          <a:lstStyle/>
          <a:p>
            <a:r>
              <a:rPr lang="en-US" sz="1400" dirty="0">
                <a:solidFill>
                  <a:schemeClr val="tx1">
                    <a:lumMod val="85000"/>
                    <a:lumOff val="15000"/>
                  </a:schemeClr>
                </a:solidFill>
                <a:latin typeface="Century Gothic" panose="020B0502020202020204" pitchFamily="34" charset="0"/>
                <a:cs typeface="Futura Medium" panose="020B0602020204020303" pitchFamily="34" charset="-79"/>
              </a:rPr>
              <a:t>For every healthy “TFT Meal” sold, $0.25 is donated to help providing one healthy school meal to children (US or East Africa).</a:t>
            </a:r>
          </a:p>
        </p:txBody>
      </p:sp>
      <p:sp>
        <p:nvSpPr>
          <p:cNvPr id="62" name="Rectangle 61">
            <a:extLst>
              <a:ext uri="{FF2B5EF4-FFF2-40B4-BE49-F238E27FC236}">
                <a16:creationId xmlns:a16="http://schemas.microsoft.com/office/drawing/2014/main" id="{73895B63-0009-5241-B899-9220E6B0D89F}"/>
              </a:ext>
            </a:extLst>
          </p:cNvPr>
          <p:cNvSpPr/>
          <p:nvPr/>
        </p:nvSpPr>
        <p:spPr>
          <a:xfrm>
            <a:off x="403201" y="1341447"/>
            <a:ext cx="3862864" cy="338554"/>
          </a:xfrm>
          <a:prstGeom prst="rect">
            <a:avLst/>
          </a:prstGeom>
          <a:noFill/>
        </p:spPr>
        <p:txBody>
          <a:bodyPr wrap="square">
            <a:spAutoFit/>
          </a:bodyPr>
          <a:lstStyle/>
          <a:p>
            <a:pPr algn="ctr"/>
            <a:r>
              <a:rPr lang="en-US" sz="1600" b="1" dirty="0">
                <a:solidFill>
                  <a:schemeClr val="bg1"/>
                </a:solidFill>
                <a:latin typeface="Century Gothic" panose="020B0502020202020204" pitchFamily="34" charset="0"/>
                <a:cs typeface="FUTURA MEDIUM" panose="020B0602020204020303" pitchFamily="34" charset="-79"/>
              </a:rPr>
              <a:t>1. Meal-Sharing Program</a:t>
            </a:r>
          </a:p>
        </p:txBody>
      </p:sp>
      <p:sp>
        <p:nvSpPr>
          <p:cNvPr id="63" name="Rectangle 62">
            <a:extLst>
              <a:ext uri="{FF2B5EF4-FFF2-40B4-BE49-F238E27FC236}">
                <a16:creationId xmlns:a16="http://schemas.microsoft.com/office/drawing/2014/main" id="{B3B9FA90-34BD-2547-B4C9-B1A43D2E136F}"/>
              </a:ext>
            </a:extLst>
          </p:cNvPr>
          <p:cNvSpPr/>
          <p:nvPr/>
        </p:nvSpPr>
        <p:spPr>
          <a:xfrm>
            <a:off x="4691113" y="4013977"/>
            <a:ext cx="4187020" cy="338554"/>
          </a:xfrm>
          <a:prstGeom prst="rect">
            <a:avLst/>
          </a:prstGeom>
        </p:spPr>
        <p:txBody>
          <a:bodyPr wrap="square">
            <a:spAutoFit/>
          </a:bodyPr>
          <a:lstStyle/>
          <a:p>
            <a:pPr algn="ctr"/>
            <a:r>
              <a:rPr lang="en-US" sz="1600" b="1" dirty="0">
                <a:solidFill>
                  <a:schemeClr val="bg1"/>
                </a:solidFill>
                <a:latin typeface="Century Gothic" panose="020B0502020202020204" pitchFamily="34" charset="0"/>
                <a:cs typeface="FUTURA MEDIUM" panose="020B0602020204020303" pitchFamily="34" charset="-79"/>
              </a:rPr>
              <a:t>4. #EdamameChamp</a:t>
            </a:r>
          </a:p>
        </p:txBody>
      </p:sp>
      <p:sp>
        <p:nvSpPr>
          <p:cNvPr id="64" name="Rectangle 63">
            <a:extLst>
              <a:ext uri="{FF2B5EF4-FFF2-40B4-BE49-F238E27FC236}">
                <a16:creationId xmlns:a16="http://schemas.microsoft.com/office/drawing/2014/main" id="{659DF181-127D-B64E-93B2-321E0F519922}"/>
              </a:ext>
            </a:extLst>
          </p:cNvPr>
          <p:cNvSpPr/>
          <p:nvPr/>
        </p:nvSpPr>
        <p:spPr>
          <a:xfrm>
            <a:off x="4836931" y="5411340"/>
            <a:ext cx="3895384" cy="738664"/>
          </a:xfrm>
          <a:prstGeom prst="rect">
            <a:avLst/>
          </a:prstGeom>
        </p:spPr>
        <p:txBody>
          <a:bodyPr wrap="square" lIns="91440" tIns="45720" rIns="91440" bIns="45720" anchor="t">
            <a:spAutoFit/>
          </a:bodyPr>
          <a:lstStyle/>
          <a:p>
            <a:r>
              <a:rPr lang="en-US" sz="1400" dirty="0">
                <a:latin typeface="Century Gothic" panose="020B0502020202020204" pitchFamily="34" charset="0"/>
                <a:cs typeface="Futura Medium" panose="020B0602020204020303" pitchFamily="34" charset="-79"/>
              </a:rPr>
              <a:t>Promote healthy eating through Japanese cuisine focusing on edamame &amp; Soy. A fun chopsticks competition using edamame!</a:t>
            </a:r>
          </a:p>
        </p:txBody>
      </p:sp>
      <p:pic>
        <p:nvPicPr>
          <p:cNvPr id="66" name="Picture 65">
            <a:extLst>
              <a:ext uri="{FF2B5EF4-FFF2-40B4-BE49-F238E27FC236}">
                <a16:creationId xmlns:a16="http://schemas.microsoft.com/office/drawing/2014/main" id="{DE96A413-608B-B348-8268-C8E6518C83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3693" y="4448599"/>
            <a:ext cx="1005440" cy="909978"/>
          </a:xfrm>
          <a:prstGeom prst="rect">
            <a:avLst/>
          </a:prstGeom>
        </p:spPr>
      </p:pic>
      <p:pic>
        <p:nvPicPr>
          <p:cNvPr id="67" name="Picture 66">
            <a:extLst>
              <a:ext uri="{FF2B5EF4-FFF2-40B4-BE49-F238E27FC236}">
                <a16:creationId xmlns:a16="http://schemas.microsoft.com/office/drawing/2014/main" id="{1070B90D-BDD8-A444-97B0-5189C890EE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3429" y="4636217"/>
            <a:ext cx="785544" cy="589158"/>
          </a:xfrm>
          <a:prstGeom prst="rect">
            <a:avLst/>
          </a:prstGeom>
        </p:spPr>
      </p:pic>
      <p:sp>
        <p:nvSpPr>
          <p:cNvPr id="97" name="TextBox 20">
            <a:extLst>
              <a:ext uri="{FF2B5EF4-FFF2-40B4-BE49-F238E27FC236}">
                <a16:creationId xmlns:a16="http://schemas.microsoft.com/office/drawing/2014/main" id="{8E47BEA6-C168-B64F-9FFE-A3B1D45EB9E4}"/>
              </a:ext>
            </a:extLst>
          </p:cNvPr>
          <p:cNvSpPr txBox="1"/>
          <p:nvPr/>
        </p:nvSpPr>
        <p:spPr>
          <a:xfrm>
            <a:off x="5406756" y="718401"/>
            <a:ext cx="2755735" cy="369332"/>
          </a:xfrm>
          <a:prstGeom prst="rect">
            <a:avLst/>
          </a:prstGeom>
          <a:noFill/>
          <a:ln>
            <a:noFill/>
          </a:ln>
          <a:effec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eaLnBrk="0" fontAlgn="base" hangingPunct="0">
              <a:spcBef>
                <a:spcPct val="0"/>
              </a:spcBef>
              <a:spcAft>
                <a:spcPct val="0"/>
              </a:spcAft>
              <a:defRPr kumimoji="1">
                <a:solidFill>
                  <a:schemeClr val="tx1"/>
                </a:solidFill>
                <a:latin typeface="Calibri" charset="0"/>
                <a:ea typeface="ＭＳ Ｐゴシック" charset="0"/>
              </a:defRPr>
            </a:lvl6pPr>
            <a:lvl7pPr marL="2971800" indent="-228600" eaLnBrk="0" fontAlgn="base" hangingPunct="0">
              <a:spcBef>
                <a:spcPct val="0"/>
              </a:spcBef>
              <a:spcAft>
                <a:spcPct val="0"/>
              </a:spcAft>
              <a:defRPr kumimoji="1">
                <a:solidFill>
                  <a:schemeClr val="tx1"/>
                </a:solidFill>
                <a:latin typeface="Calibri" charset="0"/>
                <a:ea typeface="ＭＳ Ｐゴシック" charset="0"/>
              </a:defRPr>
            </a:lvl7pPr>
            <a:lvl8pPr marL="3429000" indent="-228600" eaLnBrk="0" fontAlgn="base" hangingPunct="0">
              <a:spcBef>
                <a:spcPct val="0"/>
              </a:spcBef>
              <a:spcAft>
                <a:spcPct val="0"/>
              </a:spcAft>
              <a:defRPr kumimoji="1">
                <a:solidFill>
                  <a:schemeClr val="tx1"/>
                </a:solidFill>
                <a:latin typeface="Calibri" charset="0"/>
                <a:ea typeface="ＭＳ Ｐゴシック" charset="0"/>
              </a:defRPr>
            </a:lvl8pPr>
            <a:lvl9pPr marL="3886200" indent="-228600" eaLnBrk="0" fontAlgn="base" hangingPunct="0">
              <a:spcBef>
                <a:spcPct val="0"/>
              </a:spcBef>
              <a:spcAft>
                <a:spcPct val="0"/>
              </a:spcAft>
              <a:defRPr kumimoji="1">
                <a:solidFill>
                  <a:schemeClr val="tx1"/>
                </a:solidFill>
                <a:latin typeface="Calibri" charset="0"/>
                <a:ea typeface="ＭＳ Ｐゴシック" charset="0"/>
              </a:defRPr>
            </a:lvl9pPr>
          </a:lstStyle>
          <a:p>
            <a:pPr algn="ctr">
              <a:defRPr/>
            </a:pPr>
            <a:r>
              <a:rPr lang="en-US" altLang="ja-JP" b="1" dirty="0">
                <a:solidFill>
                  <a:schemeClr val="bg1"/>
                </a:solidFill>
                <a:effectLst/>
                <a:latin typeface="Roboto" panose="02000000000000000000" pitchFamily="2" charset="0"/>
                <a:ea typeface="Roboto" panose="02000000000000000000" pitchFamily="2" charset="0"/>
                <a:cs typeface="Futura" panose="020B0602020204020303" pitchFamily="34" charset="-79"/>
              </a:rPr>
              <a:t>Food Education</a:t>
            </a:r>
          </a:p>
        </p:txBody>
      </p:sp>
      <p:sp>
        <p:nvSpPr>
          <p:cNvPr id="98" name="Rectangle 97">
            <a:extLst>
              <a:ext uri="{FF2B5EF4-FFF2-40B4-BE49-F238E27FC236}">
                <a16:creationId xmlns:a16="http://schemas.microsoft.com/office/drawing/2014/main" id="{76A6BE14-B4CE-694A-908A-FAC9A6D73157}"/>
              </a:ext>
            </a:extLst>
          </p:cNvPr>
          <p:cNvSpPr/>
          <p:nvPr/>
        </p:nvSpPr>
        <p:spPr>
          <a:xfrm>
            <a:off x="810633" y="718401"/>
            <a:ext cx="3048000" cy="369332"/>
          </a:xfrm>
          <a:prstGeom prst="rect">
            <a:avLst/>
          </a:prstGeom>
          <a:noFill/>
        </p:spPr>
        <p:txBody>
          <a:bodyPr wrap="square">
            <a:spAutoFit/>
          </a:bodyPr>
          <a:lstStyle/>
          <a:p>
            <a:pPr algn="ctr"/>
            <a:r>
              <a:rPr lang="en-US" altLang="ja-JP" b="1" dirty="0">
                <a:solidFill>
                  <a:schemeClr val="bg1"/>
                </a:solidFill>
                <a:latin typeface="Roboto" panose="02000000000000000000" pitchFamily="2" charset="0"/>
                <a:ea typeface="Roboto" panose="02000000000000000000" pitchFamily="2" charset="0"/>
                <a:cs typeface="Futura" panose="020B0602020204020303" pitchFamily="34" charset="-79"/>
              </a:rPr>
              <a:t>School Meals</a:t>
            </a:r>
          </a:p>
        </p:txBody>
      </p:sp>
      <p:sp>
        <p:nvSpPr>
          <p:cNvPr id="99" name="Rectangle 98">
            <a:extLst>
              <a:ext uri="{FF2B5EF4-FFF2-40B4-BE49-F238E27FC236}">
                <a16:creationId xmlns:a16="http://schemas.microsoft.com/office/drawing/2014/main" id="{38EF2A36-C52E-CA40-BF8D-65BAF00830A0}"/>
              </a:ext>
            </a:extLst>
          </p:cNvPr>
          <p:cNvSpPr/>
          <p:nvPr/>
        </p:nvSpPr>
        <p:spPr>
          <a:xfrm>
            <a:off x="1244973" y="1076172"/>
            <a:ext cx="2179320" cy="307777"/>
          </a:xfrm>
          <a:prstGeom prst="rect">
            <a:avLst/>
          </a:prstGeom>
          <a:noFill/>
        </p:spPr>
        <p:txBody>
          <a:bodyPr wrap="square">
            <a:spAutoFit/>
          </a:bodyPr>
          <a:lstStyle/>
          <a:p>
            <a:pPr algn="ctr"/>
            <a:r>
              <a:rPr lang="en-US" sz="1400" dirty="0">
                <a:solidFill>
                  <a:srgbClr val="740B19"/>
                </a:solidFill>
                <a:latin typeface="Century Gothic" panose="020B0502020202020204" pitchFamily="34" charset="0"/>
                <a:cs typeface="Futura Medium" panose="020B0602020204020303" pitchFamily="34" charset="-79"/>
              </a:rPr>
              <a:t>Year Around</a:t>
            </a:r>
          </a:p>
        </p:txBody>
      </p:sp>
      <p:sp>
        <p:nvSpPr>
          <p:cNvPr id="100" name="Rectangle 99">
            <a:extLst>
              <a:ext uri="{FF2B5EF4-FFF2-40B4-BE49-F238E27FC236}">
                <a16:creationId xmlns:a16="http://schemas.microsoft.com/office/drawing/2014/main" id="{9E2B649C-DF49-5645-9494-4DE0E91224FC}"/>
              </a:ext>
            </a:extLst>
          </p:cNvPr>
          <p:cNvSpPr/>
          <p:nvPr/>
        </p:nvSpPr>
        <p:spPr>
          <a:xfrm>
            <a:off x="5298723" y="3677800"/>
            <a:ext cx="2971800" cy="307777"/>
          </a:xfrm>
          <a:prstGeom prst="rect">
            <a:avLst/>
          </a:prstGeom>
          <a:noFill/>
        </p:spPr>
        <p:txBody>
          <a:bodyPr wrap="square" lIns="91440" tIns="45720" rIns="91440" bIns="45720" anchor="t">
            <a:spAutoFit/>
          </a:bodyPr>
          <a:lstStyle/>
          <a:p>
            <a:pPr algn="ctr"/>
            <a:r>
              <a:rPr lang="en-US" altLang="ja-JP" sz="1400" dirty="0">
                <a:ln w="3175">
                  <a:noFill/>
                </a:ln>
                <a:solidFill>
                  <a:srgbClr val="F18801"/>
                </a:solidFill>
                <a:latin typeface="Century Gothic" panose="020B0502020202020204" pitchFamily="34" charset="0"/>
                <a:ea typeface="Arial" charset="0"/>
                <a:cs typeface="Futura Medium"/>
              </a:rPr>
              <a:t>Spring Campaign </a:t>
            </a:r>
            <a:endParaRPr lang="en-US" altLang="ja-JP" sz="1400" dirty="0">
              <a:ln w="3175">
                <a:noFill/>
              </a:ln>
              <a:solidFill>
                <a:srgbClr val="F18801"/>
              </a:solidFill>
              <a:latin typeface="Century Gothic" panose="020B0502020202020204" pitchFamily="34" charset="0"/>
              <a:ea typeface="Arial" charset="0"/>
              <a:cs typeface="Futura Medium" panose="020B0602020204020303" pitchFamily="34" charset="-79"/>
            </a:endParaRPr>
          </a:p>
        </p:txBody>
      </p:sp>
      <p:sp>
        <p:nvSpPr>
          <p:cNvPr id="101" name="Rectangle 100">
            <a:extLst>
              <a:ext uri="{FF2B5EF4-FFF2-40B4-BE49-F238E27FC236}">
                <a16:creationId xmlns:a16="http://schemas.microsoft.com/office/drawing/2014/main" id="{5EF74A6A-F8B0-484E-8881-D18C6BD9A468}"/>
              </a:ext>
            </a:extLst>
          </p:cNvPr>
          <p:cNvSpPr/>
          <p:nvPr/>
        </p:nvSpPr>
        <p:spPr>
          <a:xfrm>
            <a:off x="5694963" y="1076172"/>
            <a:ext cx="2179320" cy="307777"/>
          </a:xfrm>
          <a:prstGeom prst="rect">
            <a:avLst/>
          </a:prstGeom>
          <a:noFill/>
        </p:spPr>
        <p:txBody>
          <a:bodyPr wrap="square">
            <a:spAutoFit/>
          </a:bodyPr>
          <a:lstStyle/>
          <a:p>
            <a:pPr algn="ctr"/>
            <a:r>
              <a:rPr lang="en-US" sz="1400" dirty="0">
                <a:solidFill>
                  <a:srgbClr val="F18801"/>
                </a:solidFill>
                <a:latin typeface="Century Gothic" panose="020B0502020202020204" pitchFamily="34" charset="0"/>
                <a:cs typeface="Futura Medium" panose="020B0602020204020303" pitchFamily="34" charset="-79"/>
              </a:rPr>
              <a:t>Year Around</a:t>
            </a:r>
          </a:p>
        </p:txBody>
      </p:sp>
      <p:pic>
        <p:nvPicPr>
          <p:cNvPr id="102" name="Picture 101">
            <a:extLst>
              <a:ext uri="{FF2B5EF4-FFF2-40B4-BE49-F238E27FC236}">
                <a16:creationId xmlns:a16="http://schemas.microsoft.com/office/drawing/2014/main" id="{1C0FCD5F-B6A6-4E48-88B3-66F8A209D1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0805" y="4464302"/>
            <a:ext cx="667299" cy="888462"/>
          </a:xfrm>
          <a:prstGeom prst="rect">
            <a:avLst/>
          </a:prstGeom>
        </p:spPr>
      </p:pic>
      <p:pic>
        <p:nvPicPr>
          <p:cNvPr id="59" name="図 28" descr="2016-03-14 17.01.21.jpg">
            <a:extLst>
              <a:ext uri="{FF2B5EF4-FFF2-40B4-BE49-F238E27FC236}">
                <a16:creationId xmlns:a16="http://schemas.microsoft.com/office/drawing/2014/main" id="{82B22BAF-D7DB-D240-A4C2-D8AFC34345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50354" y="1788498"/>
            <a:ext cx="583157" cy="777543"/>
          </a:xfrm>
          <a:prstGeom prst="roundRect">
            <a:avLst>
              <a:gd name="adj" fmla="val 8245"/>
            </a:avLst>
          </a:prstGeom>
        </p:spPr>
      </p:pic>
      <p:pic>
        <p:nvPicPr>
          <p:cNvPr id="60" name="図 31" descr="2014-11-11 11.26.12.jpg">
            <a:extLst>
              <a:ext uri="{FF2B5EF4-FFF2-40B4-BE49-F238E27FC236}">
                <a16:creationId xmlns:a16="http://schemas.microsoft.com/office/drawing/2014/main" id="{B82904A6-1C00-D744-BC6D-02BE1E8F4423}"/>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17000" contrast="24000"/>
                    </a14:imgEffect>
                  </a14:imgLayer>
                </a14:imgProps>
              </a:ext>
              <a:ext uri="{28A0092B-C50C-407E-A947-70E740481C1C}">
                <a14:useLocalDpi xmlns:a14="http://schemas.microsoft.com/office/drawing/2010/main"/>
              </a:ext>
            </a:extLst>
          </a:blip>
          <a:srcRect/>
          <a:stretch/>
        </p:blipFill>
        <p:spPr>
          <a:xfrm>
            <a:off x="539571" y="1761043"/>
            <a:ext cx="1077649" cy="808236"/>
          </a:xfrm>
          <a:prstGeom prst="roundRect">
            <a:avLst>
              <a:gd name="adj" fmla="val 5650"/>
            </a:avLst>
          </a:prstGeom>
        </p:spPr>
      </p:pic>
      <p:sp>
        <p:nvSpPr>
          <p:cNvPr id="68" name="正方形/長方形 6">
            <a:extLst>
              <a:ext uri="{FF2B5EF4-FFF2-40B4-BE49-F238E27FC236}">
                <a16:creationId xmlns:a16="http://schemas.microsoft.com/office/drawing/2014/main" id="{998358DF-BC41-4347-8076-31F14B17DA18}"/>
              </a:ext>
            </a:extLst>
          </p:cNvPr>
          <p:cNvSpPr/>
          <p:nvPr/>
        </p:nvSpPr>
        <p:spPr>
          <a:xfrm>
            <a:off x="320292" y="2566041"/>
            <a:ext cx="1584088" cy="230832"/>
          </a:xfrm>
          <a:prstGeom prst="rect">
            <a:avLst/>
          </a:prstGeom>
        </p:spPr>
        <p:txBody>
          <a:bodyPr wrap="none">
            <a:spAutoFit/>
          </a:bodyPr>
          <a:lstStyle/>
          <a:p>
            <a:r>
              <a:rPr lang="en-US" altLang="ja-JP" sz="900" b="1" dirty="0">
                <a:solidFill>
                  <a:srgbClr val="CD3E10"/>
                </a:solidFill>
                <a:latin typeface="Roboto" panose="02000000000000000000" pitchFamily="2" charset="0"/>
                <a:ea typeface="Roboto" panose="02000000000000000000" pitchFamily="2" charset="0"/>
                <a:cs typeface="Futura" charset="0"/>
              </a:rPr>
              <a:t>CAFETERIA, RESTAURANT</a:t>
            </a:r>
          </a:p>
        </p:txBody>
      </p:sp>
      <p:sp>
        <p:nvSpPr>
          <p:cNvPr id="69" name="正方形/長方形 11">
            <a:extLst>
              <a:ext uri="{FF2B5EF4-FFF2-40B4-BE49-F238E27FC236}">
                <a16:creationId xmlns:a16="http://schemas.microsoft.com/office/drawing/2014/main" id="{C519DFD8-9DBD-DD4F-948D-9526D1E2AC75}"/>
              </a:ext>
            </a:extLst>
          </p:cNvPr>
          <p:cNvSpPr/>
          <p:nvPr/>
        </p:nvSpPr>
        <p:spPr>
          <a:xfrm>
            <a:off x="2811195" y="2566041"/>
            <a:ext cx="1221809" cy="369332"/>
          </a:xfrm>
          <a:prstGeom prst="rect">
            <a:avLst/>
          </a:prstGeom>
        </p:spPr>
        <p:txBody>
          <a:bodyPr wrap="none">
            <a:spAutoFit/>
          </a:bodyPr>
          <a:lstStyle/>
          <a:p>
            <a:r>
              <a:rPr lang="en-US" altLang="ja-JP" sz="900" b="1" dirty="0">
                <a:solidFill>
                  <a:srgbClr val="CD3E10"/>
                </a:solidFill>
                <a:latin typeface="Roboto" panose="02000000000000000000" pitchFamily="2" charset="0"/>
                <a:ea typeface="Roboto" panose="02000000000000000000" pitchFamily="2" charset="0"/>
                <a:cs typeface="Futura" charset="0"/>
              </a:rPr>
              <a:t>VENDING MACHINE</a:t>
            </a:r>
          </a:p>
          <a:p>
            <a:endParaRPr lang="ja-JP" altLang="en-US" sz="900" b="1" dirty="0">
              <a:solidFill>
                <a:srgbClr val="CD3E10"/>
              </a:solidFill>
              <a:latin typeface="Roboto" panose="02000000000000000000" pitchFamily="2" charset="0"/>
              <a:ea typeface="Futura" charset="0"/>
              <a:cs typeface="Futura" charset="0"/>
            </a:endParaRPr>
          </a:p>
        </p:txBody>
      </p:sp>
      <p:pic>
        <p:nvPicPr>
          <p:cNvPr id="70" name="Picture 46">
            <a:extLst>
              <a:ext uri="{FF2B5EF4-FFF2-40B4-BE49-F238E27FC236}">
                <a16:creationId xmlns:a16="http://schemas.microsoft.com/office/drawing/2014/main" id="{72B9F4DC-953C-1048-9CBD-F8EB9D50E7F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04762" y="4412386"/>
            <a:ext cx="1401182" cy="903841"/>
          </a:xfrm>
          <a:prstGeom prst="rect">
            <a:avLst/>
          </a:prstGeom>
        </p:spPr>
      </p:pic>
      <p:pic>
        <p:nvPicPr>
          <p:cNvPr id="71" name="Picture 49">
            <a:extLst>
              <a:ext uri="{FF2B5EF4-FFF2-40B4-BE49-F238E27FC236}">
                <a16:creationId xmlns:a16="http://schemas.microsoft.com/office/drawing/2014/main" id="{A7F2BD9B-9CCD-654B-86A0-54A579979CB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958192" y="4402363"/>
            <a:ext cx="1033954" cy="938185"/>
          </a:xfrm>
          <a:prstGeom prst="rect">
            <a:avLst/>
          </a:prstGeom>
        </p:spPr>
      </p:pic>
      <p:sp>
        <p:nvSpPr>
          <p:cNvPr id="72" name="正方形/長方形 11">
            <a:extLst>
              <a:ext uri="{FF2B5EF4-FFF2-40B4-BE49-F238E27FC236}">
                <a16:creationId xmlns:a16="http://schemas.microsoft.com/office/drawing/2014/main" id="{354B826B-54BA-C045-8D74-10EC3EB7397C}"/>
              </a:ext>
            </a:extLst>
          </p:cNvPr>
          <p:cNvSpPr/>
          <p:nvPr/>
        </p:nvSpPr>
        <p:spPr>
          <a:xfrm>
            <a:off x="714516" y="5316227"/>
            <a:ext cx="705642" cy="230832"/>
          </a:xfrm>
          <a:prstGeom prst="rect">
            <a:avLst/>
          </a:prstGeom>
        </p:spPr>
        <p:txBody>
          <a:bodyPr wrap="none">
            <a:spAutoFit/>
          </a:bodyPr>
          <a:lstStyle/>
          <a:p>
            <a:r>
              <a:rPr lang="en-US" altLang="ja-JP" sz="900" b="1" dirty="0">
                <a:solidFill>
                  <a:srgbClr val="CD3E10"/>
                </a:solidFill>
                <a:latin typeface="Roboto" panose="02000000000000000000" pitchFamily="2" charset="0"/>
                <a:ea typeface="Roboto" panose="02000000000000000000" pitchFamily="2" charset="0"/>
                <a:cs typeface="Futura" charset="0"/>
              </a:rPr>
              <a:t>SCHOOLS</a:t>
            </a:r>
          </a:p>
        </p:txBody>
      </p:sp>
      <p:sp>
        <p:nvSpPr>
          <p:cNvPr id="73" name="正方形/長方形 11">
            <a:extLst>
              <a:ext uri="{FF2B5EF4-FFF2-40B4-BE49-F238E27FC236}">
                <a16:creationId xmlns:a16="http://schemas.microsoft.com/office/drawing/2014/main" id="{91CB4FA1-74A0-3944-8545-20084F147B67}"/>
              </a:ext>
            </a:extLst>
          </p:cNvPr>
          <p:cNvSpPr/>
          <p:nvPr/>
        </p:nvSpPr>
        <p:spPr>
          <a:xfrm>
            <a:off x="3167224" y="5329455"/>
            <a:ext cx="615874" cy="230832"/>
          </a:xfrm>
          <a:prstGeom prst="rect">
            <a:avLst/>
          </a:prstGeom>
        </p:spPr>
        <p:txBody>
          <a:bodyPr wrap="none">
            <a:spAutoFit/>
          </a:bodyPr>
          <a:lstStyle/>
          <a:p>
            <a:r>
              <a:rPr lang="en-US" altLang="ja-JP" sz="900" b="1" dirty="0">
                <a:solidFill>
                  <a:srgbClr val="CD3E10"/>
                </a:solidFill>
                <a:latin typeface="Roboto" panose="02000000000000000000" pitchFamily="2" charset="0"/>
                <a:ea typeface="Roboto" panose="02000000000000000000" pitchFamily="2" charset="0"/>
                <a:cs typeface="Futura" charset="0"/>
              </a:rPr>
              <a:t>EVENTS</a:t>
            </a:r>
          </a:p>
        </p:txBody>
      </p:sp>
      <p:sp>
        <p:nvSpPr>
          <p:cNvPr id="74" name="正方形/長方形 11">
            <a:extLst>
              <a:ext uri="{FF2B5EF4-FFF2-40B4-BE49-F238E27FC236}">
                <a16:creationId xmlns:a16="http://schemas.microsoft.com/office/drawing/2014/main" id="{D425CF78-4CE8-AD4B-9D90-B44BFF3E69E6}"/>
              </a:ext>
            </a:extLst>
          </p:cNvPr>
          <p:cNvSpPr/>
          <p:nvPr/>
        </p:nvSpPr>
        <p:spPr>
          <a:xfrm>
            <a:off x="7646491" y="2566041"/>
            <a:ext cx="590226" cy="230832"/>
          </a:xfrm>
          <a:prstGeom prst="rect">
            <a:avLst/>
          </a:prstGeom>
        </p:spPr>
        <p:txBody>
          <a:bodyPr wrap="none">
            <a:spAutoFit/>
          </a:bodyPr>
          <a:lstStyle/>
          <a:p>
            <a:r>
              <a:rPr lang="en-US" altLang="ja-JP" sz="900" b="1" dirty="0">
                <a:solidFill>
                  <a:srgbClr val="CD3E10"/>
                </a:solidFill>
                <a:latin typeface="Roboto" panose="02000000000000000000" pitchFamily="2" charset="0"/>
                <a:ea typeface="Roboto" panose="02000000000000000000" pitchFamily="2" charset="0"/>
                <a:cs typeface="Futura" charset="0"/>
              </a:rPr>
              <a:t>ONLINE</a:t>
            </a:r>
          </a:p>
        </p:txBody>
      </p:sp>
      <p:pic>
        <p:nvPicPr>
          <p:cNvPr id="75" name="Picture 65">
            <a:extLst>
              <a:ext uri="{FF2B5EF4-FFF2-40B4-BE49-F238E27FC236}">
                <a16:creationId xmlns:a16="http://schemas.microsoft.com/office/drawing/2014/main" id="{F53283AB-490F-C544-B607-62143812203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11447" y="1822716"/>
            <a:ext cx="1428588" cy="704770"/>
          </a:xfrm>
          <a:prstGeom prst="rect">
            <a:avLst/>
          </a:prstGeom>
        </p:spPr>
      </p:pic>
      <p:pic>
        <p:nvPicPr>
          <p:cNvPr id="76" name="Picture 62">
            <a:extLst>
              <a:ext uri="{FF2B5EF4-FFF2-40B4-BE49-F238E27FC236}">
                <a16:creationId xmlns:a16="http://schemas.microsoft.com/office/drawing/2014/main" id="{72CA7136-7044-3D4E-A8C9-A7392CE53FC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10434" y="1766718"/>
            <a:ext cx="1192404" cy="894303"/>
          </a:xfrm>
          <a:prstGeom prst="rect">
            <a:avLst/>
          </a:prstGeom>
        </p:spPr>
      </p:pic>
      <p:sp>
        <p:nvSpPr>
          <p:cNvPr id="77" name="正方形/長方形 11">
            <a:extLst>
              <a:ext uri="{FF2B5EF4-FFF2-40B4-BE49-F238E27FC236}">
                <a16:creationId xmlns:a16="http://schemas.microsoft.com/office/drawing/2014/main" id="{6AA10662-89E9-BB46-8611-F6DFB6CFA232}"/>
              </a:ext>
            </a:extLst>
          </p:cNvPr>
          <p:cNvSpPr/>
          <p:nvPr/>
        </p:nvSpPr>
        <p:spPr>
          <a:xfrm>
            <a:off x="5103027" y="2566041"/>
            <a:ext cx="970868" cy="230832"/>
          </a:xfrm>
          <a:prstGeom prst="rect">
            <a:avLst/>
          </a:prstGeom>
        </p:spPr>
        <p:txBody>
          <a:bodyPr wrap="square">
            <a:spAutoFit/>
          </a:bodyPr>
          <a:lstStyle/>
          <a:p>
            <a:r>
              <a:rPr lang="en-US" altLang="ja-JP" sz="900" b="1" dirty="0">
                <a:solidFill>
                  <a:srgbClr val="CD3E10"/>
                </a:solidFill>
                <a:latin typeface="Roboto" panose="02000000000000000000" pitchFamily="2" charset="0"/>
                <a:ea typeface="Roboto" panose="02000000000000000000" pitchFamily="2" charset="0"/>
                <a:cs typeface="Futura" charset="0"/>
              </a:rPr>
              <a:t>IN-PERSON</a:t>
            </a:r>
          </a:p>
        </p:txBody>
      </p:sp>
      <p:pic>
        <p:nvPicPr>
          <p:cNvPr id="78" name="Picture 77">
            <a:extLst>
              <a:ext uri="{FF2B5EF4-FFF2-40B4-BE49-F238E27FC236}">
                <a16:creationId xmlns:a16="http://schemas.microsoft.com/office/drawing/2014/main" id="{1C7BB0F4-D27A-3840-8A01-00588840D27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866602" y="4534543"/>
            <a:ext cx="1300390" cy="752047"/>
          </a:xfrm>
          <a:prstGeom prst="rect">
            <a:avLst/>
          </a:prstGeom>
        </p:spPr>
      </p:pic>
    </p:spTree>
    <p:extLst>
      <p:ext uri="{BB962C8B-B14F-4D97-AF65-F5344CB8AC3E}">
        <p14:creationId xmlns:p14="http://schemas.microsoft.com/office/powerpoint/2010/main" val="58555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a:extLst>
              <a:ext uri="{FF2B5EF4-FFF2-40B4-BE49-F238E27FC236}">
                <a16:creationId xmlns:a16="http://schemas.microsoft.com/office/drawing/2014/main" id="{FBA8415B-2564-4F3F-AECD-75E68B98028B}"/>
              </a:ext>
            </a:extLst>
          </p:cNvPr>
          <p:cNvSpPr txBox="1">
            <a:spLocks/>
          </p:cNvSpPr>
          <p:nvPr/>
        </p:nvSpPr>
        <p:spPr bwMode="auto">
          <a:xfrm>
            <a:off x="57150" y="39688"/>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l"/>
            <a:r>
              <a:rPr lang="en-US" altLang="ja-JP" sz="2000" b="1" dirty="0">
                <a:solidFill>
                  <a:srgbClr val="000000"/>
                </a:solidFill>
                <a:latin typeface="Century Gothic"/>
                <a:ea typeface="ＭＳ Ｐゴシック"/>
              </a:rPr>
              <a:t>Oct 16</a:t>
            </a:r>
            <a:r>
              <a:rPr lang="en-US" altLang="ja-JP" sz="2000" b="1" baseline="30000" dirty="0">
                <a:solidFill>
                  <a:srgbClr val="000000"/>
                </a:solidFill>
                <a:latin typeface="Century Gothic"/>
                <a:ea typeface="ＭＳ Ｐゴシック"/>
              </a:rPr>
              <a:t>th</a:t>
            </a:r>
            <a:r>
              <a:rPr lang="en-US" altLang="ja-JP" sz="2000" b="1" dirty="0">
                <a:solidFill>
                  <a:srgbClr val="000000"/>
                </a:solidFill>
                <a:latin typeface="Century Gothic"/>
                <a:ea typeface="ＭＳ Ｐゴシック"/>
              </a:rPr>
              <a:t> is World Food Day!!</a:t>
            </a:r>
            <a:endParaRPr lang="ja-JP" altLang="en-US" sz="2000" b="1" dirty="0">
              <a:solidFill>
                <a:srgbClr val="000000"/>
              </a:solidFill>
              <a:latin typeface="Century Gothic"/>
              <a:ea typeface="ＭＳ Ｐゴシック"/>
            </a:endParaRPr>
          </a:p>
        </p:txBody>
      </p:sp>
      <p:sp>
        <p:nvSpPr>
          <p:cNvPr id="6" name="正方形/長方形 5"/>
          <p:cNvSpPr/>
          <p:nvPr/>
        </p:nvSpPr>
        <p:spPr>
          <a:xfrm>
            <a:off x="438523" y="4740257"/>
            <a:ext cx="8266954" cy="1077218"/>
          </a:xfrm>
          <a:prstGeom prst="rect">
            <a:avLst/>
          </a:prstGeom>
        </p:spPr>
        <p:txBody>
          <a:bodyPr wrap="square">
            <a:spAutoFit/>
          </a:bodyPr>
          <a:lstStyle/>
          <a:p>
            <a:r>
              <a:rPr lang="en-US" altLang="ja-JP" sz="1600" b="1" dirty="0">
                <a:latin typeface="Century Gothic" panose="020B0502020202020204" pitchFamily="34" charset="0"/>
                <a:cs typeface="Arial" panose="020B0604020202020204" pitchFamily="34" charset="0"/>
              </a:rPr>
              <a:t>World Food Day</a:t>
            </a:r>
            <a:r>
              <a:rPr lang="en-US" altLang="ja-JP" sz="1600" dirty="0">
                <a:latin typeface="Century Gothic" panose="020B0502020202020204" pitchFamily="34" charset="0"/>
                <a:cs typeface="Arial" panose="020B0604020202020204" pitchFamily="34" charset="0"/>
              </a:rPr>
              <a:t> is an international day celebrated every year around the world on 16 October in honor of the date of the founding of the Food and Agriculture Organization of the United Nations in 1945. The day is celebrated widely by many other organizations concerned with food security in over 150 countries.</a:t>
            </a:r>
            <a:endParaRPr lang="ja-JP" altLang="en-US" sz="1600" dirty="0">
              <a:latin typeface="Century Gothic" panose="020B0502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7B4FB53-5956-E600-28FC-2C3584438CCE}"/>
              </a:ext>
            </a:extLst>
          </p:cNvPr>
          <p:cNvPicPr>
            <a:picLocks noChangeAspect="1"/>
          </p:cNvPicPr>
          <p:nvPr/>
        </p:nvPicPr>
        <p:blipFill>
          <a:blip r:embed="rId3"/>
          <a:stretch>
            <a:fillRect/>
          </a:stretch>
        </p:blipFill>
        <p:spPr>
          <a:xfrm>
            <a:off x="0" y="1170722"/>
            <a:ext cx="9144000" cy="3019647"/>
          </a:xfrm>
          <a:prstGeom prst="rect">
            <a:avLst/>
          </a:prstGeom>
        </p:spPr>
      </p:pic>
      <p:sp>
        <p:nvSpPr>
          <p:cNvPr id="9" name="TextBox 8">
            <a:extLst>
              <a:ext uri="{FF2B5EF4-FFF2-40B4-BE49-F238E27FC236}">
                <a16:creationId xmlns:a16="http://schemas.microsoft.com/office/drawing/2014/main" id="{A9678CE2-5CD9-0A69-2026-6B18CB3EC560}"/>
              </a:ext>
            </a:extLst>
          </p:cNvPr>
          <p:cNvSpPr txBox="1"/>
          <p:nvPr/>
        </p:nvSpPr>
        <p:spPr>
          <a:xfrm>
            <a:off x="0" y="6466211"/>
            <a:ext cx="415498" cy="369332"/>
          </a:xfrm>
          <a:prstGeom prst="rect">
            <a:avLst/>
          </a:prstGeom>
          <a:noFill/>
        </p:spPr>
        <p:txBody>
          <a:bodyPr wrap="none" rtlCol="0">
            <a:spAutoFit/>
          </a:bodyPr>
          <a:lstStyle/>
          <a:p>
            <a:r>
              <a:rPr lang="en-JP" dirty="0">
                <a:solidFill>
                  <a:schemeClr val="bg1"/>
                </a:solidFill>
              </a:rPr>
              <a:t>★</a:t>
            </a:r>
          </a:p>
        </p:txBody>
      </p:sp>
    </p:spTree>
    <p:extLst>
      <p:ext uri="{BB962C8B-B14F-4D97-AF65-F5344CB8AC3E}">
        <p14:creationId xmlns:p14="http://schemas.microsoft.com/office/powerpoint/2010/main" val="1629104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2">
            <a:extLst>
              <a:ext uri="{FF2B5EF4-FFF2-40B4-BE49-F238E27FC236}">
                <a16:creationId xmlns:a16="http://schemas.microsoft.com/office/drawing/2014/main" id="{0C379097-B425-4570-A301-12FA6C778D9A}"/>
              </a:ext>
            </a:extLst>
          </p:cNvPr>
          <p:cNvSpPr txBox="1">
            <a:spLocks/>
          </p:cNvSpPr>
          <p:nvPr/>
        </p:nvSpPr>
        <p:spPr bwMode="auto">
          <a:xfrm>
            <a:off x="57150" y="39688"/>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latin typeface="Century Gothic"/>
                <a:ea typeface="ＭＳ Ｐゴシック"/>
              </a:rPr>
              <a:t>What is ONIGIRI ACTION: How it Works</a:t>
            </a:r>
            <a:endParaRPr lang="ja-JP" altLang="en-US" dirty="0"/>
          </a:p>
        </p:txBody>
      </p:sp>
      <p:pic>
        <p:nvPicPr>
          <p:cNvPr id="3" name="Picture 2">
            <a:extLst>
              <a:ext uri="{FF2B5EF4-FFF2-40B4-BE49-F238E27FC236}">
                <a16:creationId xmlns:a16="http://schemas.microsoft.com/office/drawing/2014/main" id="{7F3A8AED-AEC9-3CEB-CAC3-288537B2F02B}"/>
              </a:ext>
            </a:extLst>
          </p:cNvPr>
          <p:cNvPicPr>
            <a:picLocks noChangeAspect="1"/>
          </p:cNvPicPr>
          <p:nvPr/>
        </p:nvPicPr>
        <p:blipFill>
          <a:blip r:embed="rId3"/>
          <a:stretch>
            <a:fillRect/>
          </a:stretch>
        </p:blipFill>
        <p:spPr>
          <a:xfrm>
            <a:off x="3153116" y="557644"/>
            <a:ext cx="2837767" cy="5510648"/>
          </a:xfrm>
          <a:prstGeom prst="rect">
            <a:avLst/>
          </a:prstGeom>
        </p:spPr>
      </p:pic>
      <p:sp>
        <p:nvSpPr>
          <p:cNvPr id="4" name="TextBox 3">
            <a:extLst>
              <a:ext uri="{FF2B5EF4-FFF2-40B4-BE49-F238E27FC236}">
                <a16:creationId xmlns:a16="http://schemas.microsoft.com/office/drawing/2014/main" id="{14AE45BC-8518-926B-8E51-5DB4219D5DE0}"/>
              </a:ext>
            </a:extLst>
          </p:cNvPr>
          <p:cNvSpPr txBox="1"/>
          <p:nvPr/>
        </p:nvSpPr>
        <p:spPr>
          <a:xfrm>
            <a:off x="3270845" y="6120248"/>
            <a:ext cx="2631746" cy="338554"/>
          </a:xfrm>
          <a:prstGeom prst="rect">
            <a:avLst/>
          </a:prstGeom>
          <a:noFill/>
        </p:spPr>
        <p:txBody>
          <a:bodyPr wrap="none" rtlCol="0">
            <a:spAutoFit/>
          </a:bodyPr>
          <a:lstStyle/>
          <a:p>
            <a:r>
              <a:rPr lang="en-US" sz="1600" dirty="0">
                <a:hlinkClick r:id="rId4"/>
              </a:rPr>
              <a:t>https://</a:t>
            </a:r>
            <a:r>
              <a:rPr lang="en-US" sz="1600" dirty="0" err="1">
                <a:hlinkClick r:id="rId4"/>
              </a:rPr>
              <a:t>youtu.be</a:t>
            </a:r>
            <a:r>
              <a:rPr lang="en-US" sz="1600" dirty="0">
                <a:hlinkClick r:id="rId4"/>
              </a:rPr>
              <a:t>/uqrTciksbE0</a:t>
            </a:r>
            <a:endParaRPr lang="en-US" sz="1600" dirty="0"/>
          </a:p>
        </p:txBody>
      </p:sp>
    </p:spTree>
    <p:extLst>
      <p:ext uri="{BB962C8B-B14F-4D97-AF65-F5344CB8AC3E}">
        <p14:creationId xmlns:p14="http://schemas.microsoft.com/office/powerpoint/2010/main" val="1025844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C65055-697D-3520-9341-582D230CC54D}"/>
              </a:ext>
            </a:extLst>
          </p:cNvPr>
          <p:cNvPicPr>
            <a:picLocks noChangeAspect="1"/>
          </p:cNvPicPr>
          <p:nvPr/>
        </p:nvPicPr>
        <p:blipFill>
          <a:blip r:embed="rId3"/>
          <a:stretch>
            <a:fillRect/>
          </a:stretch>
        </p:blipFill>
        <p:spPr>
          <a:xfrm>
            <a:off x="718415" y="3996779"/>
            <a:ext cx="7707169" cy="2239442"/>
          </a:xfrm>
          <a:prstGeom prst="rect">
            <a:avLst/>
          </a:prstGeom>
        </p:spPr>
      </p:pic>
      <p:sp>
        <p:nvSpPr>
          <p:cNvPr id="20481" name="タイトル 2">
            <a:extLst>
              <a:ext uri="{FF2B5EF4-FFF2-40B4-BE49-F238E27FC236}">
                <a16:creationId xmlns:a16="http://schemas.microsoft.com/office/drawing/2014/main" id="{0C379097-B425-4570-A301-12FA6C778D9A}"/>
              </a:ext>
            </a:extLst>
          </p:cNvPr>
          <p:cNvSpPr txBox="1">
            <a:spLocks/>
          </p:cNvSpPr>
          <p:nvPr/>
        </p:nvSpPr>
        <p:spPr bwMode="auto">
          <a:xfrm>
            <a:off x="57149" y="39688"/>
            <a:ext cx="6401523"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latin typeface="Century Gothic"/>
                <a:ea typeface="ＭＳ Ｐゴシック"/>
              </a:rPr>
              <a:t>What is ONIGIRI ACTION: Oct 4th to Nov 17</a:t>
            </a:r>
            <a:r>
              <a:rPr lang="en-US" altLang="ja-JP" baseline="30000" dirty="0">
                <a:latin typeface="Century Gothic"/>
                <a:ea typeface="ＭＳ Ｐゴシック"/>
              </a:rPr>
              <a:t>th</a:t>
            </a:r>
            <a:r>
              <a:rPr lang="en-US" altLang="ja-JP" dirty="0">
                <a:latin typeface="Century Gothic"/>
                <a:ea typeface="ＭＳ Ｐゴシック"/>
              </a:rPr>
              <a:t> 2023</a:t>
            </a:r>
            <a:endParaRPr lang="ja-JP" altLang="en-US" dirty="0"/>
          </a:p>
        </p:txBody>
      </p:sp>
      <p:sp>
        <p:nvSpPr>
          <p:cNvPr id="20483" name="Rectangle 18">
            <a:extLst>
              <a:ext uri="{FF2B5EF4-FFF2-40B4-BE49-F238E27FC236}">
                <a16:creationId xmlns:a16="http://schemas.microsoft.com/office/drawing/2014/main" id="{E9165FD6-9B81-436C-B060-83AD5E2AB910}"/>
              </a:ext>
            </a:extLst>
          </p:cNvPr>
          <p:cNvSpPr>
            <a:spLocks noChangeArrowheads="1"/>
          </p:cNvSpPr>
          <p:nvPr/>
        </p:nvSpPr>
        <p:spPr bwMode="auto">
          <a:xfrm>
            <a:off x="0" y="71465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0" indent="0" algn="ctr">
              <a:spcBef>
                <a:spcPct val="0"/>
              </a:spcBef>
              <a:buNone/>
            </a:pPr>
            <a:r>
              <a:rPr lang="en-US" altLang="ja-JP" sz="2400" b="1" dirty="0">
                <a:latin typeface="Century Gothic" panose="020B0502020202020204" pitchFamily="34" charset="0"/>
              </a:rPr>
              <a:t>Change the world with </a:t>
            </a:r>
            <a:r>
              <a:rPr lang="en-US" altLang="en-US" sz="2400" b="1" dirty="0">
                <a:latin typeface="Century Gothic" panose="020B0502020202020204" pitchFamily="34" charset="0"/>
              </a:rPr>
              <a:t>“</a:t>
            </a:r>
            <a:r>
              <a:rPr lang="en-US" altLang="ja-JP" sz="2400" b="1" dirty="0">
                <a:latin typeface="Century Gothic" panose="020B0502020202020204" pitchFamily="34" charset="0"/>
              </a:rPr>
              <a:t>onigiri</a:t>
            </a:r>
            <a:r>
              <a:rPr lang="en-US" altLang="en-US" sz="2400" b="1" dirty="0">
                <a:latin typeface="Century Gothic" panose="020B0502020202020204" pitchFamily="34" charset="0"/>
              </a:rPr>
              <a:t>”</a:t>
            </a:r>
            <a:r>
              <a:rPr lang="en-US" altLang="ja-JP" sz="2400" b="1" dirty="0">
                <a:latin typeface="Century Gothic" panose="020B0502020202020204" pitchFamily="34" charset="0"/>
              </a:rPr>
              <a:t> rice balls!</a:t>
            </a:r>
          </a:p>
        </p:txBody>
      </p:sp>
      <p:sp>
        <p:nvSpPr>
          <p:cNvPr id="23" name="Rectangle 22">
            <a:extLst>
              <a:ext uri="{FF2B5EF4-FFF2-40B4-BE49-F238E27FC236}">
                <a16:creationId xmlns:a16="http://schemas.microsoft.com/office/drawing/2014/main" id="{1E82E1D7-3B2A-459B-942F-C119B3FACABD}"/>
              </a:ext>
            </a:extLst>
          </p:cNvPr>
          <p:cNvSpPr/>
          <p:nvPr/>
        </p:nvSpPr>
        <p:spPr>
          <a:xfrm>
            <a:off x="0" y="1514476"/>
            <a:ext cx="9144000" cy="223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角丸四角形 8">
            <a:extLst>
              <a:ext uri="{FF2B5EF4-FFF2-40B4-BE49-F238E27FC236}">
                <a16:creationId xmlns:a16="http://schemas.microsoft.com/office/drawing/2014/main" id="{871064FF-82CA-4E00-B40D-CF6EF65BA7C7}"/>
              </a:ext>
            </a:extLst>
          </p:cNvPr>
          <p:cNvSpPr/>
          <p:nvPr/>
        </p:nvSpPr>
        <p:spPr>
          <a:xfrm>
            <a:off x="382588" y="1695451"/>
            <a:ext cx="8378825" cy="17907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hangingPunct="1">
              <a:defRPr/>
            </a:pPr>
            <a:r>
              <a:rPr lang="en-US" altLang="ja-JP" dirty="0">
                <a:solidFill>
                  <a:schemeClr val="bg1"/>
                </a:solidFill>
                <a:latin typeface="Century Gothic" charset="0"/>
                <a:ea typeface="Century Gothic" charset="0"/>
                <a:cs typeface="Century Gothic" charset="0"/>
              </a:rPr>
              <a:t>During the campaign, </a:t>
            </a:r>
          </a:p>
          <a:p>
            <a:pPr algn="ctr" defTabSz="914400" eaLnBrk="1" hangingPunct="1">
              <a:defRPr/>
            </a:pPr>
            <a:r>
              <a:rPr lang="en-US" altLang="ja-JP" sz="2800" b="1" dirty="0">
                <a:solidFill>
                  <a:srgbClr val="F7701B"/>
                </a:solidFill>
                <a:latin typeface="Century Gothic" charset="0"/>
                <a:ea typeface="Century Gothic" charset="0"/>
                <a:cs typeface="Century Gothic" charset="0"/>
              </a:rPr>
              <a:t>every onigiri related post </a:t>
            </a:r>
          </a:p>
          <a:p>
            <a:pPr algn="ctr" defTabSz="914400" eaLnBrk="1" hangingPunct="1">
              <a:defRPr/>
            </a:pPr>
            <a:r>
              <a:rPr lang="en-US" altLang="ja-JP" dirty="0">
                <a:solidFill>
                  <a:schemeClr val="bg1"/>
                </a:solidFill>
                <a:latin typeface="Century Gothic" charset="0"/>
                <a:ea typeface="Century Gothic" charset="0"/>
                <a:cs typeface="Century Gothic" charset="0"/>
              </a:rPr>
              <a:t>to social media (or the campaign website) with #OnigiriAction </a:t>
            </a:r>
          </a:p>
          <a:p>
            <a:pPr algn="ctr" defTabSz="914400" eaLnBrk="1" hangingPunct="1">
              <a:defRPr/>
            </a:pPr>
            <a:r>
              <a:rPr lang="en-US" altLang="ja-JP" sz="2800" b="1" dirty="0">
                <a:solidFill>
                  <a:srgbClr val="F7701B"/>
                </a:solidFill>
                <a:latin typeface="Century Gothic" charset="0"/>
                <a:ea typeface="Century Gothic" charset="0"/>
                <a:cs typeface="Century Gothic" charset="0"/>
              </a:rPr>
              <a:t>provides 5 meals to children in need </a:t>
            </a:r>
          </a:p>
          <a:p>
            <a:pPr algn="ctr" defTabSz="914400" eaLnBrk="1" hangingPunct="1">
              <a:defRPr/>
            </a:pPr>
            <a:r>
              <a:rPr lang="en-US" altLang="ja-JP" dirty="0">
                <a:solidFill>
                  <a:schemeClr val="bg1"/>
                </a:solidFill>
                <a:latin typeface="Century Gothic" charset="0"/>
                <a:ea typeface="Century Gothic" charset="0"/>
                <a:cs typeface="Century Gothic" charset="0"/>
              </a:rPr>
              <a:t>around the world.</a:t>
            </a:r>
          </a:p>
        </p:txBody>
      </p:sp>
      <p:pic>
        <p:nvPicPr>
          <p:cNvPr id="2" name="Picture 1">
            <a:extLst>
              <a:ext uri="{FF2B5EF4-FFF2-40B4-BE49-F238E27FC236}">
                <a16:creationId xmlns:a16="http://schemas.microsoft.com/office/drawing/2014/main" id="{AC9ACF57-8FD5-55BE-5970-071F3FE03B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4925" y="951380"/>
            <a:ext cx="1603695" cy="1071506"/>
          </a:xfrm>
          <a:prstGeom prst="rect">
            <a:avLst/>
          </a:prstGeom>
        </p:spPr>
      </p:pic>
      <p:pic>
        <p:nvPicPr>
          <p:cNvPr id="3" name="Picture 2">
            <a:extLst>
              <a:ext uri="{FF2B5EF4-FFF2-40B4-BE49-F238E27FC236}">
                <a16:creationId xmlns:a16="http://schemas.microsoft.com/office/drawing/2014/main" id="{DE58C547-1E2E-8BE7-F2D0-FB5011AB6E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579" y="1027340"/>
            <a:ext cx="1406424" cy="1797278"/>
          </a:xfrm>
          <a:prstGeom prst="rect">
            <a:avLst/>
          </a:prstGeom>
        </p:spPr>
      </p:pic>
      <p:pic>
        <p:nvPicPr>
          <p:cNvPr id="4" name="Picture 3">
            <a:extLst>
              <a:ext uri="{FF2B5EF4-FFF2-40B4-BE49-F238E27FC236}">
                <a16:creationId xmlns:a16="http://schemas.microsoft.com/office/drawing/2014/main" id="{CB48FA61-BFDB-6B04-D146-FE010BF148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1213" y="3325800"/>
            <a:ext cx="1406423" cy="761562"/>
          </a:xfrm>
          <a:prstGeom prst="rect">
            <a:avLst/>
          </a:prstGeom>
        </p:spPr>
      </p:pic>
      <p:sp>
        <p:nvSpPr>
          <p:cNvPr id="7" name="TextBox 6">
            <a:extLst>
              <a:ext uri="{FF2B5EF4-FFF2-40B4-BE49-F238E27FC236}">
                <a16:creationId xmlns:a16="http://schemas.microsoft.com/office/drawing/2014/main" id="{8AF0B6CD-74FA-B10B-99C9-5888777C0984}"/>
              </a:ext>
            </a:extLst>
          </p:cNvPr>
          <p:cNvSpPr txBox="1"/>
          <p:nvPr/>
        </p:nvSpPr>
        <p:spPr>
          <a:xfrm>
            <a:off x="0" y="6466211"/>
            <a:ext cx="415498" cy="369332"/>
          </a:xfrm>
          <a:prstGeom prst="rect">
            <a:avLst/>
          </a:prstGeom>
          <a:noFill/>
        </p:spPr>
        <p:txBody>
          <a:bodyPr wrap="none" rtlCol="0">
            <a:spAutoFit/>
          </a:bodyPr>
          <a:lstStyle/>
          <a:p>
            <a:r>
              <a:rPr lang="en-JP" dirty="0">
                <a:solidFill>
                  <a:schemeClr val="bg1"/>
                </a:solidFil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1">
            <a:extLst>
              <a:ext uri="{FF2B5EF4-FFF2-40B4-BE49-F238E27FC236}">
                <a16:creationId xmlns:a16="http://schemas.microsoft.com/office/drawing/2014/main" id="{D782C7DA-8892-4670-B751-C9388C3E85A8}"/>
              </a:ext>
            </a:extLst>
          </p:cNvPr>
          <p:cNvSpPr>
            <a:spLocks noChangeArrowheads="1"/>
          </p:cNvSpPr>
          <p:nvPr/>
        </p:nvSpPr>
        <p:spPr bwMode="auto">
          <a:xfrm>
            <a:off x="558006" y="1102808"/>
            <a:ext cx="80279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2400" b="1" dirty="0">
                <a:latin typeface="Century Gothic" panose="020B0502020202020204" pitchFamily="34" charset="0"/>
              </a:rPr>
              <a:t>then </a:t>
            </a:r>
            <a:r>
              <a:rPr lang="en-US" altLang="ja-JP" sz="2400" b="1" dirty="0">
                <a:solidFill>
                  <a:srgbClr val="F7701B"/>
                </a:solidFill>
                <a:latin typeface="Century Gothic" panose="020B0502020202020204" pitchFamily="34" charset="0"/>
              </a:rPr>
              <a:t>our generous partner organizations </a:t>
            </a:r>
            <a:r>
              <a:rPr lang="en-US" altLang="ja-JP" sz="2400" b="1" dirty="0">
                <a:latin typeface="Century Gothic" panose="020B0502020202020204" pitchFamily="34" charset="0"/>
              </a:rPr>
              <a:t>will donate!</a:t>
            </a:r>
          </a:p>
        </p:txBody>
      </p:sp>
      <p:sp>
        <p:nvSpPr>
          <p:cNvPr id="12" name="Rectangle 11">
            <a:extLst>
              <a:ext uri="{FF2B5EF4-FFF2-40B4-BE49-F238E27FC236}">
                <a16:creationId xmlns:a16="http://schemas.microsoft.com/office/drawing/2014/main" id="{E92B6625-8784-45A9-A2B7-37961A3C0FD8}"/>
              </a:ext>
            </a:extLst>
          </p:cNvPr>
          <p:cNvSpPr/>
          <p:nvPr/>
        </p:nvSpPr>
        <p:spPr>
          <a:xfrm>
            <a:off x="0" y="3951432"/>
            <a:ext cx="9144000" cy="24935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2" name="Rectangle 10">
            <a:extLst>
              <a:ext uri="{FF2B5EF4-FFF2-40B4-BE49-F238E27FC236}">
                <a16:creationId xmlns:a16="http://schemas.microsoft.com/office/drawing/2014/main" id="{FD444998-D50B-4D9F-8CF9-FD727A22AED7}"/>
              </a:ext>
            </a:extLst>
          </p:cNvPr>
          <p:cNvSpPr>
            <a:spLocks noChangeArrowheads="1"/>
          </p:cNvSpPr>
          <p:nvPr/>
        </p:nvSpPr>
        <p:spPr bwMode="auto">
          <a:xfrm>
            <a:off x="236261" y="4403448"/>
            <a:ext cx="5826642"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ja-JP" sz="1400" dirty="0">
                <a:solidFill>
                  <a:schemeClr val="bg1"/>
                </a:solidFill>
                <a:latin typeface="Century Gothic" panose="020B0502020202020204" pitchFamily="34" charset="0"/>
              </a:rPr>
              <a:t>Since its launch in 2015, ONIGIRI ACTION Campaign has provided</a:t>
            </a:r>
          </a:p>
          <a:p>
            <a:pPr algn="ctr">
              <a:spcBef>
                <a:spcPct val="0"/>
              </a:spcBef>
              <a:buFont typeface="Arial" panose="020B0604020202020204" pitchFamily="34" charset="0"/>
              <a:buNone/>
            </a:pPr>
            <a:r>
              <a:rPr lang="en-US" altLang="ja-JP" b="1" dirty="0">
                <a:solidFill>
                  <a:srgbClr val="F7701B"/>
                </a:solidFill>
                <a:latin typeface="Century Gothic" panose="020B0502020202020204" pitchFamily="34" charset="0"/>
              </a:rPr>
              <a:t>8.3 millions</a:t>
            </a:r>
            <a:r>
              <a:rPr lang="en-US" altLang="ja-JP" b="1" dirty="0">
                <a:solidFill>
                  <a:schemeClr val="bg1"/>
                </a:solidFill>
                <a:latin typeface="Century Gothic" panose="020B0502020202020204" pitchFamily="34" charset="0"/>
              </a:rPr>
              <a:t> school meals</a:t>
            </a:r>
            <a:r>
              <a:rPr lang="en-US" altLang="ja-JP" dirty="0">
                <a:solidFill>
                  <a:schemeClr val="bg1"/>
                </a:solidFill>
                <a:latin typeface="Century Gothic" panose="020B0502020202020204" pitchFamily="34" charset="0"/>
              </a:rPr>
              <a:t>! </a:t>
            </a:r>
          </a:p>
        </p:txBody>
      </p:sp>
      <p:sp>
        <p:nvSpPr>
          <p:cNvPr id="22533" name="タイトル 2">
            <a:extLst>
              <a:ext uri="{FF2B5EF4-FFF2-40B4-BE49-F238E27FC236}">
                <a16:creationId xmlns:a16="http://schemas.microsoft.com/office/drawing/2014/main" id="{A9302F90-92F9-4EC7-A10B-2671D3C02899}"/>
              </a:ext>
            </a:extLst>
          </p:cNvPr>
          <p:cNvSpPr txBox="1">
            <a:spLocks/>
          </p:cNvSpPr>
          <p:nvPr/>
        </p:nvSpPr>
        <p:spPr bwMode="auto">
          <a:xfrm>
            <a:off x="57150" y="39688"/>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What is ONIGIRI ACTION: Partners, SDG Awards</a:t>
            </a:r>
            <a:endParaRPr lang="ja-JP" altLang="en-US" dirty="0"/>
          </a:p>
        </p:txBody>
      </p:sp>
      <p:sp>
        <p:nvSpPr>
          <p:cNvPr id="22534" name="Rectangle 16">
            <a:extLst>
              <a:ext uri="{FF2B5EF4-FFF2-40B4-BE49-F238E27FC236}">
                <a16:creationId xmlns:a16="http://schemas.microsoft.com/office/drawing/2014/main" id="{1A156F49-E4F5-46C4-BAD7-8326CB19772A}"/>
              </a:ext>
            </a:extLst>
          </p:cNvPr>
          <p:cNvSpPr>
            <a:spLocks noChangeArrowheads="1"/>
          </p:cNvSpPr>
          <p:nvPr/>
        </p:nvSpPr>
        <p:spPr bwMode="auto">
          <a:xfrm>
            <a:off x="1690687" y="620688"/>
            <a:ext cx="57626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2800" b="1" dirty="0">
                <a:solidFill>
                  <a:srgbClr val="000000"/>
                </a:solidFill>
                <a:latin typeface="Century Gothic" panose="020B0502020202020204" pitchFamily="34" charset="0"/>
              </a:rPr>
              <a:t>You</a:t>
            </a:r>
            <a:r>
              <a:rPr lang="ja-JP" altLang="en-US" sz="2800" b="1" dirty="0">
                <a:solidFill>
                  <a:srgbClr val="000000"/>
                </a:solidFill>
                <a:latin typeface="Century Gothic" panose="020B0502020202020204" pitchFamily="34" charset="0"/>
              </a:rPr>
              <a:t> </a:t>
            </a:r>
            <a:r>
              <a:rPr lang="en-US" altLang="ja-JP" sz="2800" b="1" dirty="0">
                <a:solidFill>
                  <a:srgbClr val="000000"/>
                </a:solidFill>
                <a:latin typeface="Century Gothic" panose="020B0502020202020204" pitchFamily="34" charset="0"/>
              </a:rPr>
              <a:t>just</a:t>
            </a:r>
            <a:r>
              <a:rPr lang="ja-JP" altLang="en-US" sz="2800" b="1" dirty="0">
                <a:solidFill>
                  <a:srgbClr val="000000"/>
                </a:solidFill>
                <a:latin typeface="Century Gothic" panose="020B0502020202020204" pitchFamily="34" charset="0"/>
              </a:rPr>
              <a:t> </a:t>
            </a:r>
            <a:r>
              <a:rPr lang="en-US" altLang="ja-JP" sz="2800" b="1" dirty="0">
                <a:solidFill>
                  <a:srgbClr val="000000"/>
                </a:solidFill>
                <a:latin typeface="Century Gothic" panose="020B0502020202020204" pitchFamily="34" charset="0"/>
              </a:rPr>
              <a:t>post</a:t>
            </a:r>
            <a:r>
              <a:rPr lang="ja-JP" altLang="en-US" sz="2800" b="1" dirty="0">
                <a:solidFill>
                  <a:srgbClr val="000000"/>
                </a:solidFill>
                <a:latin typeface="Century Gothic" panose="020B0502020202020204" pitchFamily="34" charset="0"/>
              </a:rPr>
              <a:t> </a:t>
            </a:r>
            <a:r>
              <a:rPr lang="en-US" altLang="ja-JP" sz="2800" b="1" dirty="0">
                <a:solidFill>
                  <a:srgbClr val="000000"/>
                </a:solidFill>
                <a:latin typeface="Century Gothic" panose="020B0502020202020204" pitchFamily="34" charset="0"/>
              </a:rPr>
              <a:t>your</a:t>
            </a:r>
            <a:r>
              <a:rPr lang="ja-JP" altLang="en-US" sz="2800" b="1" dirty="0">
                <a:solidFill>
                  <a:srgbClr val="000000"/>
                </a:solidFill>
                <a:latin typeface="Century Gothic" panose="020B0502020202020204" pitchFamily="34" charset="0"/>
              </a:rPr>
              <a:t> </a:t>
            </a:r>
            <a:r>
              <a:rPr lang="en-US" altLang="ja-JP" sz="2800" b="1" dirty="0">
                <a:solidFill>
                  <a:srgbClr val="000000"/>
                </a:solidFill>
                <a:latin typeface="Century Gothic" panose="020B0502020202020204" pitchFamily="34" charset="0"/>
              </a:rPr>
              <a:t>onigiri</a:t>
            </a:r>
            <a:r>
              <a:rPr lang="ja-JP" altLang="en-US" sz="2800" b="1" dirty="0">
                <a:solidFill>
                  <a:srgbClr val="000000"/>
                </a:solidFill>
                <a:latin typeface="Century Gothic" panose="020B0502020202020204" pitchFamily="34" charset="0"/>
              </a:rPr>
              <a:t> </a:t>
            </a:r>
            <a:r>
              <a:rPr lang="en-US" altLang="ja-JP" sz="2800" b="1" dirty="0">
                <a:solidFill>
                  <a:srgbClr val="000000"/>
                </a:solidFill>
                <a:latin typeface="Century Gothic" panose="020B0502020202020204" pitchFamily="34" charset="0"/>
              </a:rPr>
              <a:t>photos, </a:t>
            </a:r>
          </a:p>
        </p:txBody>
      </p:sp>
      <p:sp>
        <p:nvSpPr>
          <p:cNvPr id="3" name="Rectangle 2">
            <a:extLst>
              <a:ext uri="{FF2B5EF4-FFF2-40B4-BE49-F238E27FC236}">
                <a16:creationId xmlns:a16="http://schemas.microsoft.com/office/drawing/2014/main" id="{32F63EA5-8511-0E43-8194-8C78CCAC3A9F}"/>
              </a:ext>
            </a:extLst>
          </p:cNvPr>
          <p:cNvSpPr/>
          <p:nvPr/>
        </p:nvSpPr>
        <p:spPr>
          <a:xfrm>
            <a:off x="87405" y="5202227"/>
            <a:ext cx="5996763" cy="738664"/>
          </a:xfrm>
          <a:prstGeom prst="rect">
            <a:avLst/>
          </a:prstGeom>
        </p:spPr>
        <p:txBody>
          <a:bodyPr wrap="square">
            <a:spAutoFit/>
          </a:bodyPr>
          <a:lstStyle/>
          <a:p>
            <a:pPr algn="ctr"/>
            <a:r>
              <a:rPr lang="en-US" altLang="ja-JP" sz="1200" dirty="0">
                <a:solidFill>
                  <a:schemeClr val="bg1"/>
                </a:solidFill>
                <a:latin typeface="Century Gothic" panose="020B0502020202020204" pitchFamily="34" charset="0"/>
              </a:rPr>
              <a:t>The campaign received </a:t>
            </a:r>
            <a:r>
              <a:rPr lang="en-US" altLang="ja-JP" sz="1400" b="1" dirty="0">
                <a:solidFill>
                  <a:schemeClr val="bg1"/>
                </a:solidFill>
                <a:latin typeface="Century Gothic" panose="020B0502020202020204" pitchFamily="34" charset="0"/>
              </a:rPr>
              <a:t>the Deputy-Chief’s Award</a:t>
            </a:r>
            <a:r>
              <a:rPr lang="en-US" altLang="ja-JP" sz="1400" dirty="0">
                <a:solidFill>
                  <a:schemeClr val="bg1"/>
                </a:solidFill>
                <a:latin typeface="Century Gothic" panose="020B0502020202020204" pitchFamily="34" charset="0"/>
              </a:rPr>
              <a:t> </a:t>
            </a:r>
            <a:r>
              <a:rPr lang="en-US" altLang="ja-JP" sz="1200" dirty="0">
                <a:solidFill>
                  <a:schemeClr val="bg1"/>
                </a:solidFill>
                <a:latin typeface="Century Gothic" panose="020B0502020202020204" pitchFamily="34" charset="0"/>
              </a:rPr>
              <a:t>(by the Minister for Foreign Affairs) at </a:t>
            </a:r>
            <a:r>
              <a:rPr lang="en-US" altLang="ja-JP" sz="1400" b="1" dirty="0">
                <a:solidFill>
                  <a:schemeClr val="bg1"/>
                </a:solidFill>
                <a:latin typeface="Century Gothic" panose="020B0502020202020204" pitchFamily="34" charset="0"/>
              </a:rPr>
              <a:t>the third Japan Sustainable Development Goals (SDGs) awards</a:t>
            </a:r>
            <a:r>
              <a:rPr lang="en-US" altLang="ja-JP" sz="1200" b="1" dirty="0">
                <a:solidFill>
                  <a:schemeClr val="bg1"/>
                </a:solidFill>
                <a:latin typeface="Century Gothic" panose="020B0502020202020204" pitchFamily="34" charset="0"/>
              </a:rPr>
              <a:t> </a:t>
            </a:r>
            <a:r>
              <a:rPr lang="en-US" altLang="ja-JP" sz="1200" dirty="0">
                <a:solidFill>
                  <a:schemeClr val="bg1"/>
                </a:solidFill>
                <a:latin typeface="Century Gothic" panose="020B0502020202020204" pitchFamily="34" charset="0"/>
              </a:rPr>
              <a:t>ceremony 2019 held at the Prime Minister’s Office.</a:t>
            </a:r>
            <a:endParaRPr lang="ja-JP" altLang="en-US" sz="120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C0FEC172-E79A-2048-BD84-40771AFB1D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56176" y="4645066"/>
            <a:ext cx="2592288" cy="1727873"/>
          </a:xfrm>
          <a:prstGeom prst="rect">
            <a:avLst/>
          </a:prstGeom>
        </p:spPr>
      </p:pic>
      <p:pic>
        <p:nvPicPr>
          <p:cNvPr id="5" name="Picture 4">
            <a:extLst>
              <a:ext uri="{FF2B5EF4-FFF2-40B4-BE49-F238E27FC236}">
                <a16:creationId xmlns:a16="http://schemas.microsoft.com/office/drawing/2014/main" id="{28E66F16-1DA4-3642-BDAF-30FF073A1B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48264" y="4048483"/>
            <a:ext cx="917995" cy="524256"/>
          </a:xfrm>
          <a:prstGeom prst="rect">
            <a:avLst/>
          </a:prstGeom>
        </p:spPr>
      </p:pic>
      <p:pic>
        <p:nvPicPr>
          <p:cNvPr id="4" name="Picture 3">
            <a:extLst>
              <a:ext uri="{FF2B5EF4-FFF2-40B4-BE49-F238E27FC236}">
                <a16:creationId xmlns:a16="http://schemas.microsoft.com/office/drawing/2014/main" id="{54AD85C4-BC13-F54A-96A4-65A399AB4787}"/>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rot="1316174">
            <a:off x="8037162" y="3520536"/>
            <a:ext cx="1022836" cy="1016237"/>
          </a:xfrm>
          <a:prstGeom prst="rect">
            <a:avLst/>
          </a:prstGeom>
        </p:spPr>
      </p:pic>
      <p:sp>
        <p:nvSpPr>
          <p:cNvPr id="2" name="TextBox 1">
            <a:extLst>
              <a:ext uri="{FF2B5EF4-FFF2-40B4-BE49-F238E27FC236}">
                <a16:creationId xmlns:a16="http://schemas.microsoft.com/office/drawing/2014/main" id="{73C1174F-EE31-220E-E5C4-416A6776370D}"/>
              </a:ext>
            </a:extLst>
          </p:cNvPr>
          <p:cNvSpPr txBox="1"/>
          <p:nvPr/>
        </p:nvSpPr>
        <p:spPr>
          <a:xfrm>
            <a:off x="0" y="6477786"/>
            <a:ext cx="415498" cy="369332"/>
          </a:xfrm>
          <a:prstGeom prst="rect">
            <a:avLst/>
          </a:prstGeom>
          <a:noFill/>
        </p:spPr>
        <p:txBody>
          <a:bodyPr wrap="none" rtlCol="0">
            <a:spAutoFit/>
          </a:bodyPr>
          <a:lstStyle/>
          <a:p>
            <a:r>
              <a:rPr lang="en-JP" dirty="0">
                <a:solidFill>
                  <a:schemeClr val="bg1"/>
                </a:solidFill>
              </a:rPr>
              <a:t>★</a:t>
            </a:r>
          </a:p>
        </p:txBody>
      </p:sp>
      <p:sp>
        <p:nvSpPr>
          <p:cNvPr id="6" name="タイトル 2">
            <a:extLst>
              <a:ext uri="{FF2B5EF4-FFF2-40B4-BE49-F238E27FC236}">
                <a16:creationId xmlns:a16="http://schemas.microsoft.com/office/drawing/2014/main" id="{D0532244-C21B-F97C-87DF-174F27046217}"/>
              </a:ext>
            </a:extLst>
          </p:cNvPr>
          <p:cNvSpPr txBox="1">
            <a:spLocks/>
          </p:cNvSpPr>
          <p:nvPr/>
        </p:nvSpPr>
        <p:spPr bwMode="auto">
          <a:xfrm>
            <a:off x="2638666" y="3585926"/>
            <a:ext cx="3866667"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pPr algn="ctr"/>
            <a:r>
              <a:rPr lang="en-US" altLang="ja-JP" sz="1100" dirty="0"/>
              <a:t>Our 2023 Partners</a:t>
            </a:r>
            <a:r>
              <a:rPr lang="ja-JP" altLang="en-US" sz="1100"/>
              <a:t> </a:t>
            </a:r>
            <a:r>
              <a:rPr lang="en-US" altLang="ja-JP" sz="1100" dirty="0"/>
              <a:t>in the U.S.</a:t>
            </a:r>
            <a:endParaRPr lang="ja-JP" altLang="en-US" sz="1100" dirty="0"/>
          </a:p>
        </p:txBody>
      </p:sp>
      <p:pic>
        <p:nvPicPr>
          <p:cNvPr id="13" name="Picture 2">
            <a:extLst>
              <a:ext uri="{FF2B5EF4-FFF2-40B4-BE49-F238E27FC236}">
                <a16:creationId xmlns:a16="http://schemas.microsoft.com/office/drawing/2014/main" id="{C914C88D-F6B4-80DA-4AED-2EE6B07D5E0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19930" r="11487" b="7653"/>
          <a:stretch/>
        </p:blipFill>
        <p:spPr bwMode="auto">
          <a:xfrm>
            <a:off x="2862073" y="3306093"/>
            <a:ext cx="3422506"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CA27E01-F6EA-7553-6AE9-8C31418B0F35}"/>
              </a:ext>
            </a:extLst>
          </p:cNvPr>
          <p:cNvPicPr>
            <a:picLocks noChangeAspect="1"/>
          </p:cNvPicPr>
          <p:nvPr/>
        </p:nvPicPr>
        <p:blipFill>
          <a:blip r:embed="rId8"/>
          <a:stretch>
            <a:fillRect/>
          </a:stretch>
        </p:blipFill>
        <p:spPr>
          <a:xfrm>
            <a:off x="699655" y="1678005"/>
            <a:ext cx="7772400" cy="714947"/>
          </a:xfrm>
          <a:prstGeom prst="rect">
            <a:avLst/>
          </a:prstGeom>
        </p:spPr>
      </p:pic>
      <p:pic>
        <p:nvPicPr>
          <p:cNvPr id="14" name="Picture 13">
            <a:extLst>
              <a:ext uri="{FF2B5EF4-FFF2-40B4-BE49-F238E27FC236}">
                <a16:creationId xmlns:a16="http://schemas.microsoft.com/office/drawing/2014/main" id="{349DF6C6-59A5-549D-A1D8-A6B09D3E7F36}"/>
              </a:ext>
            </a:extLst>
          </p:cNvPr>
          <p:cNvPicPr>
            <a:picLocks noChangeAspect="1"/>
          </p:cNvPicPr>
          <p:nvPr/>
        </p:nvPicPr>
        <p:blipFill>
          <a:blip r:embed="rId9"/>
          <a:stretch>
            <a:fillRect/>
          </a:stretch>
        </p:blipFill>
        <p:spPr>
          <a:xfrm>
            <a:off x="661189" y="2280909"/>
            <a:ext cx="7772400" cy="9610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6" descr="Image result for onigiri character shaped">
            <a:extLst>
              <a:ext uri="{FF2B5EF4-FFF2-40B4-BE49-F238E27FC236}">
                <a16:creationId xmlns:a16="http://schemas.microsoft.com/office/drawing/2014/main" id="{CB4B16DC-C2DF-494C-AA76-DED8083EC6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3866686"/>
            <a:ext cx="2755900" cy="1968500"/>
          </a:xfrm>
          <a:prstGeom prst="rect">
            <a:avLst/>
          </a:prstGeom>
          <a:noFill/>
          <a:extLst>
            <a:ext uri="{909E8E84-426E-40dd-AFC4-6F175D3DCCD1}">
              <a14:hiddenFill xmlns="" xmlns:a14="http://schemas.microsoft.com/office/drawing/2010/main">
                <a:solidFill>
                  <a:srgbClr val="FFFFFF"/>
                </a:solidFill>
              </a14:hiddenFill>
            </a:ext>
          </a:extLst>
        </p:spPr>
      </p:pic>
      <p:sp>
        <p:nvSpPr>
          <p:cNvPr id="26626" name="タイトル 2">
            <a:extLst>
              <a:ext uri="{FF2B5EF4-FFF2-40B4-BE49-F238E27FC236}">
                <a16:creationId xmlns:a16="http://schemas.microsoft.com/office/drawing/2014/main" id="{DD0FB835-0BFA-4F56-B439-5499B85CC492}"/>
              </a:ext>
            </a:extLst>
          </p:cNvPr>
          <p:cNvSpPr txBox="1">
            <a:spLocks/>
          </p:cNvSpPr>
          <p:nvPr/>
        </p:nvSpPr>
        <p:spPr bwMode="auto">
          <a:xfrm>
            <a:off x="57150" y="39688"/>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altLang="ja-JP" dirty="0"/>
              <a:t>What is an “</a:t>
            </a:r>
            <a:r>
              <a:rPr lang="en-US" altLang="ja-JP" dirty="0" err="1"/>
              <a:t>Onigiri</a:t>
            </a:r>
            <a:r>
              <a:rPr lang="en-US" altLang="ja-JP" dirty="0"/>
              <a:t>”</a:t>
            </a:r>
            <a:endParaRPr lang="ja-JP" altLang="en-US" dirty="0"/>
          </a:p>
        </p:txBody>
      </p:sp>
      <p:sp>
        <p:nvSpPr>
          <p:cNvPr id="26627" name="Rectangle 7">
            <a:extLst>
              <a:ext uri="{FF2B5EF4-FFF2-40B4-BE49-F238E27FC236}">
                <a16:creationId xmlns:a16="http://schemas.microsoft.com/office/drawing/2014/main" id="{FE686D51-5CD8-4032-AAFB-00515E93966D}"/>
              </a:ext>
            </a:extLst>
          </p:cNvPr>
          <p:cNvSpPr>
            <a:spLocks noChangeArrowheads="1"/>
          </p:cNvSpPr>
          <p:nvPr/>
        </p:nvSpPr>
        <p:spPr bwMode="auto">
          <a:xfrm>
            <a:off x="104775" y="2816086"/>
            <a:ext cx="8934450"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ja-JP" sz="1050" dirty="0">
                <a:latin typeface="Century Gothic" panose="020B0502020202020204" pitchFamily="34" charset="0"/>
                <a:hlinkClick r:id="rId4"/>
              </a:rPr>
              <a:t>https://</a:t>
            </a:r>
            <a:r>
              <a:rPr lang="en-US" altLang="ja-JP" sz="1050" dirty="0" err="1">
                <a:latin typeface="Century Gothic" panose="020B0502020202020204" pitchFamily="34" charset="0"/>
                <a:hlinkClick r:id="rId4"/>
              </a:rPr>
              <a:t>youtu.be</a:t>
            </a:r>
            <a:r>
              <a:rPr lang="en-US" altLang="ja-JP" sz="1050" dirty="0">
                <a:latin typeface="Century Gothic" panose="020B0502020202020204" pitchFamily="34" charset="0"/>
                <a:hlinkClick r:id="rId4"/>
              </a:rPr>
              <a:t>/gAguCK8WyG8</a:t>
            </a:r>
            <a:endParaRPr lang="en-US" altLang="ja-JP" sz="1050" dirty="0">
              <a:latin typeface="Century Gothic" panose="020B0502020202020204" pitchFamily="34" charset="0"/>
            </a:endParaRPr>
          </a:p>
        </p:txBody>
      </p:sp>
      <p:pic>
        <p:nvPicPr>
          <p:cNvPr id="26628" name="Picture 1">
            <a:extLst>
              <a:ext uri="{FF2B5EF4-FFF2-40B4-BE49-F238E27FC236}">
                <a16:creationId xmlns:a16="http://schemas.microsoft.com/office/drawing/2014/main" id="{2956268A-BCB0-48F0-8917-0142FD2D917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73076" y="1844676"/>
            <a:ext cx="1597848" cy="966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1C4DDEA-7E05-47F8-A69B-79E3297A3FE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70600" y="3892086"/>
            <a:ext cx="2882900" cy="1943100"/>
          </a:xfrm>
          <a:prstGeom prst="rect">
            <a:avLst/>
          </a:prstGeom>
          <a:noFill/>
          <a:extLst>
            <a:ext uri="{909E8E84-426E-40dd-AFC4-6F175D3DCCD1}">
              <a14:hiddenFill xmlns="" xmlns:a14="http://schemas.microsoft.com/office/drawing/2010/main">
                <a:solidFill>
                  <a:srgbClr val="FFFFFF"/>
                </a:solidFill>
              </a14:hiddenFill>
            </a:ext>
          </a:extLst>
        </p:spPr>
      </p:pic>
      <p:sp>
        <p:nvSpPr>
          <p:cNvPr id="26633" name="TextBox 17">
            <a:extLst>
              <a:ext uri="{FF2B5EF4-FFF2-40B4-BE49-F238E27FC236}">
                <a16:creationId xmlns:a16="http://schemas.microsoft.com/office/drawing/2014/main" id="{EDF14453-FA19-47CD-BE62-1AE746D40814}"/>
              </a:ext>
            </a:extLst>
          </p:cNvPr>
          <p:cNvSpPr txBox="1">
            <a:spLocks noChangeArrowheads="1"/>
          </p:cNvSpPr>
          <p:nvPr/>
        </p:nvSpPr>
        <p:spPr bwMode="auto">
          <a:xfrm rot="20600537">
            <a:off x="3667910" y="3750141"/>
            <a:ext cx="20859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2400" b="1" dirty="0">
                <a:solidFill>
                  <a:srgbClr val="F7701B"/>
                </a:solidFill>
                <a:effectLst>
                  <a:glow rad="254000">
                    <a:schemeClr val="bg1">
                      <a:alpha val="80277"/>
                    </a:schemeClr>
                  </a:glow>
                </a:effectLst>
                <a:latin typeface="Century Gothic" panose="020B0502020202020204" pitchFamily="34" charset="0"/>
              </a:rPr>
              <a:t>Can be Creative!</a:t>
            </a:r>
          </a:p>
        </p:txBody>
      </p:sp>
      <p:sp>
        <p:nvSpPr>
          <p:cNvPr id="19" name="TextBox 134">
            <a:extLst>
              <a:ext uri="{FF2B5EF4-FFF2-40B4-BE49-F238E27FC236}">
                <a16:creationId xmlns:a16="http://schemas.microsoft.com/office/drawing/2014/main" id="{44D79FAF-4363-42DC-9F96-98369E18217C}"/>
              </a:ext>
            </a:extLst>
          </p:cNvPr>
          <p:cNvSpPr txBox="1">
            <a:spLocks noChangeArrowheads="1"/>
          </p:cNvSpPr>
          <p:nvPr/>
        </p:nvSpPr>
        <p:spPr bwMode="auto">
          <a:xfrm>
            <a:off x="0" y="628650"/>
            <a:ext cx="9144000" cy="1076325"/>
          </a:xfrm>
          <a:prstGeom prst="rect">
            <a:avLst/>
          </a:prstGeom>
          <a:noFill/>
          <a:ln>
            <a:noFill/>
          </a:ln>
        </p:spPr>
        <p:txBody>
          <a:bodyPr>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lgn="ctr" defTabSz="914400" eaLnBrk="1" hangingPunct="1">
              <a:spcBef>
                <a:spcPct val="0"/>
              </a:spcBef>
              <a:buFont typeface="Arial" charset="0"/>
              <a:buNone/>
              <a:defRPr/>
            </a:pPr>
            <a:r>
              <a:rPr lang="en-US" altLang="ja-JP" sz="2800" b="1" dirty="0">
                <a:solidFill>
                  <a:prstClr val="black"/>
                </a:solidFill>
                <a:latin typeface="Century Gothic" charset="0"/>
                <a:ea typeface="Century Gothic" charset="0"/>
                <a:cs typeface="Century Gothic" charset="0"/>
              </a:rPr>
              <a:t>Onigiri are Japanese </a:t>
            </a:r>
            <a:r>
              <a:rPr lang="en-US" altLang="ja-JP" sz="2800" b="1" dirty="0">
                <a:solidFill>
                  <a:srgbClr val="CD0202"/>
                </a:solidFill>
                <a:latin typeface="Century Gothic" charset="0"/>
                <a:ea typeface="Century Gothic" charset="0"/>
                <a:cs typeface="Century Gothic" charset="0"/>
              </a:rPr>
              <a:t>Rice Balls </a:t>
            </a:r>
          </a:p>
          <a:p>
            <a:pPr algn="ctr" defTabSz="914400" eaLnBrk="1" hangingPunct="1">
              <a:spcBef>
                <a:spcPct val="0"/>
              </a:spcBef>
              <a:buFont typeface="Arial" charset="0"/>
              <a:buNone/>
              <a:defRPr/>
            </a:pPr>
            <a:r>
              <a:rPr lang="en-US" altLang="ja-JP" sz="2000" dirty="0">
                <a:solidFill>
                  <a:schemeClr val="tx1">
                    <a:lumMod val="75000"/>
                    <a:lumOff val="25000"/>
                  </a:schemeClr>
                </a:solidFill>
                <a:latin typeface="Century Gothic" charset="0"/>
                <a:ea typeface="Century Gothic" charset="0"/>
                <a:cs typeface="Century Gothic" charset="0"/>
              </a:rPr>
              <a:t>made from rice, seaweed, and different kinds of fillings,</a:t>
            </a:r>
          </a:p>
          <a:p>
            <a:pPr algn="ctr" defTabSz="914400" eaLnBrk="1" hangingPunct="1">
              <a:spcBef>
                <a:spcPct val="0"/>
              </a:spcBef>
              <a:buFont typeface="Arial" charset="0"/>
              <a:buNone/>
              <a:defRPr/>
            </a:pPr>
            <a:r>
              <a:rPr lang="en-US" altLang="ja-JP" sz="1600" dirty="0">
                <a:solidFill>
                  <a:schemeClr val="tx1">
                    <a:lumMod val="75000"/>
                    <a:lumOff val="25000"/>
                  </a:schemeClr>
                </a:solidFill>
                <a:latin typeface="Century Gothic" charset="0"/>
                <a:ea typeface="Century Gothic" charset="0"/>
                <a:cs typeface="Century Gothic" charset="0"/>
              </a:rPr>
              <a:t>such as fish, veggies, herbs - truly whatever you like!</a:t>
            </a:r>
          </a:p>
        </p:txBody>
      </p:sp>
      <p:sp>
        <p:nvSpPr>
          <p:cNvPr id="13" name="TextBox 14">
            <a:extLst>
              <a:ext uri="{FF2B5EF4-FFF2-40B4-BE49-F238E27FC236}">
                <a16:creationId xmlns:a16="http://schemas.microsoft.com/office/drawing/2014/main" id="{F900A194-832C-6F4B-9B1E-959395BFCCFF}"/>
              </a:ext>
            </a:extLst>
          </p:cNvPr>
          <p:cNvSpPr txBox="1">
            <a:spLocks noChangeArrowheads="1"/>
          </p:cNvSpPr>
          <p:nvPr/>
        </p:nvSpPr>
        <p:spPr bwMode="auto">
          <a:xfrm>
            <a:off x="320960" y="5769141"/>
            <a:ext cx="259586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800" dirty="0">
                <a:latin typeface="Century Gothic" panose="020B0502020202020204" pitchFamily="34" charset="0"/>
              </a:rPr>
              <a:t>Eaten anytime!</a:t>
            </a:r>
          </a:p>
          <a:p>
            <a:pPr algn="ctr">
              <a:spcBef>
                <a:spcPct val="0"/>
              </a:spcBef>
              <a:buFontTx/>
              <a:buNone/>
            </a:pPr>
            <a:r>
              <a:rPr lang="en-US" altLang="ja-JP" sz="1200" dirty="0">
                <a:latin typeface="Century Gothic" panose="020B0502020202020204" pitchFamily="34" charset="0"/>
              </a:rPr>
              <a:t>for breakfast, lunch, a snack </a:t>
            </a:r>
            <a:endParaRPr lang="en-US" altLang="ja-JP" sz="1200" b="1" dirty="0">
              <a:solidFill>
                <a:srgbClr val="F7701B"/>
              </a:solidFill>
              <a:latin typeface="Century Gothic" panose="020B0502020202020204" pitchFamily="34" charset="0"/>
            </a:endParaRPr>
          </a:p>
        </p:txBody>
      </p:sp>
      <p:pic>
        <p:nvPicPr>
          <p:cNvPr id="4" name="Picture 3">
            <a:extLst>
              <a:ext uri="{FF2B5EF4-FFF2-40B4-BE49-F238E27FC236}">
                <a16:creationId xmlns:a16="http://schemas.microsoft.com/office/drawing/2014/main" id="{447FA1E5-0E1E-D045-81D0-9827D807B127}"/>
              </a:ext>
            </a:extLst>
          </p:cNvPr>
          <p:cNvPicPr>
            <a:picLocks noChangeAspect="1"/>
          </p:cNvPicPr>
          <p:nvPr/>
        </p:nvPicPr>
        <p:blipFill>
          <a:blip r:embed="rId7"/>
          <a:stretch>
            <a:fillRect/>
          </a:stretch>
        </p:blipFill>
        <p:spPr>
          <a:xfrm>
            <a:off x="119746" y="3864435"/>
            <a:ext cx="3053332" cy="2037145"/>
          </a:xfrm>
          <a:prstGeom prst="rect">
            <a:avLst/>
          </a:prstGeom>
          <a:effectLst>
            <a:softEdge rad="181818"/>
          </a:effectLst>
        </p:spPr>
      </p:pic>
      <p:sp>
        <p:nvSpPr>
          <p:cNvPr id="26631" name="TextBox 15">
            <a:extLst>
              <a:ext uri="{FF2B5EF4-FFF2-40B4-BE49-F238E27FC236}">
                <a16:creationId xmlns:a16="http://schemas.microsoft.com/office/drawing/2014/main" id="{51C8A0BE-C783-4D72-9FD7-66FC31654FEC}"/>
              </a:ext>
            </a:extLst>
          </p:cNvPr>
          <p:cNvSpPr txBox="1">
            <a:spLocks noChangeArrowheads="1"/>
          </p:cNvSpPr>
          <p:nvPr/>
        </p:nvSpPr>
        <p:spPr bwMode="auto">
          <a:xfrm rot="20598824">
            <a:off x="-196772" y="3695535"/>
            <a:ext cx="2847975" cy="8318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2400" b="1" dirty="0">
                <a:solidFill>
                  <a:srgbClr val="F7701B"/>
                </a:solidFill>
                <a:effectLst>
                  <a:glow rad="254000">
                    <a:schemeClr val="bg1">
                      <a:alpha val="79199"/>
                    </a:schemeClr>
                  </a:glow>
                </a:effectLst>
                <a:latin typeface="Century Gothic" panose="020B0502020202020204" pitchFamily="34" charset="0"/>
              </a:rPr>
              <a:t>Simple &amp; </a:t>
            </a:r>
          </a:p>
          <a:p>
            <a:pPr algn="ctr">
              <a:spcBef>
                <a:spcPct val="0"/>
              </a:spcBef>
              <a:buFontTx/>
              <a:buNone/>
            </a:pPr>
            <a:r>
              <a:rPr lang="en-US" altLang="ja-JP" sz="2400" b="1" dirty="0">
                <a:solidFill>
                  <a:srgbClr val="F7701B"/>
                </a:solidFill>
                <a:effectLst>
                  <a:glow rad="254000">
                    <a:schemeClr val="bg1">
                      <a:alpha val="79199"/>
                    </a:schemeClr>
                  </a:glow>
                </a:effectLst>
                <a:latin typeface="Century Gothic" panose="020B0502020202020204" pitchFamily="34" charset="0"/>
              </a:rPr>
              <a:t>Easy to Make!</a:t>
            </a:r>
          </a:p>
        </p:txBody>
      </p:sp>
      <p:sp>
        <p:nvSpPr>
          <p:cNvPr id="26630" name="TextBox 14">
            <a:extLst>
              <a:ext uri="{FF2B5EF4-FFF2-40B4-BE49-F238E27FC236}">
                <a16:creationId xmlns:a16="http://schemas.microsoft.com/office/drawing/2014/main" id="{B4156301-C54A-44B4-934F-1C96F62F81E7}"/>
              </a:ext>
            </a:extLst>
          </p:cNvPr>
          <p:cNvSpPr txBox="1">
            <a:spLocks noChangeArrowheads="1"/>
          </p:cNvSpPr>
          <p:nvPr/>
        </p:nvSpPr>
        <p:spPr bwMode="auto">
          <a:xfrm rot="20752499">
            <a:off x="7126420" y="4897412"/>
            <a:ext cx="2087563"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2400" b="1" dirty="0">
                <a:solidFill>
                  <a:srgbClr val="F7701B"/>
                </a:solidFill>
                <a:effectLst>
                  <a:glow rad="254000">
                    <a:schemeClr val="bg1">
                      <a:alpha val="80000"/>
                    </a:schemeClr>
                  </a:glow>
                </a:effectLst>
                <a:latin typeface="Century Gothic" panose="020B0502020202020204" pitchFamily="34" charset="0"/>
              </a:rPr>
              <a:t>Versatile </a:t>
            </a:r>
          </a:p>
          <a:p>
            <a:pPr algn="ctr">
              <a:spcBef>
                <a:spcPct val="0"/>
              </a:spcBef>
              <a:buFontTx/>
              <a:buNone/>
            </a:pPr>
            <a:r>
              <a:rPr lang="en-US" altLang="ja-JP" sz="2400" b="1" dirty="0">
                <a:solidFill>
                  <a:srgbClr val="F7701B"/>
                </a:solidFill>
                <a:effectLst>
                  <a:glow rad="254000">
                    <a:schemeClr val="bg1">
                      <a:alpha val="80000"/>
                    </a:schemeClr>
                  </a:glow>
                </a:effectLst>
                <a:latin typeface="Century Gothic" panose="020B0502020202020204" pitchFamily="34" charset="0"/>
              </a:rPr>
              <a:t>&amp; Tasty! </a:t>
            </a:r>
          </a:p>
        </p:txBody>
      </p:sp>
      <p:sp>
        <p:nvSpPr>
          <p:cNvPr id="20" name="TextBox 14">
            <a:extLst>
              <a:ext uri="{FF2B5EF4-FFF2-40B4-BE49-F238E27FC236}">
                <a16:creationId xmlns:a16="http://schemas.microsoft.com/office/drawing/2014/main" id="{B398CF7E-B386-E140-AC20-AF7681305D3D}"/>
              </a:ext>
            </a:extLst>
          </p:cNvPr>
          <p:cNvSpPr txBox="1">
            <a:spLocks noChangeArrowheads="1"/>
          </p:cNvSpPr>
          <p:nvPr/>
        </p:nvSpPr>
        <p:spPr bwMode="auto">
          <a:xfrm>
            <a:off x="6172200" y="5769141"/>
            <a:ext cx="259586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800" dirty="0">
                <a:latin typeface="Century Gothic" panose="020B0502020202020204" pitchFamily="34" charset="0"/>
              </a:rPr>
              <a:t>Like sandwiches!</a:t>
            </a:r>
          </a:p>
          <a:p>
            <a:pPr algn="ctr">
              <a:spcBef>
                <a:spcPct val="0"/>
              </a:spcBef>
              <a:buFontTx/>
              <a:buNone/>
            </a:pPr>
            <a:r>
              <a:rPr lang="en-US" altLang="ja-JP" sz="1200" dirty="0">
                <a:latin typeface="Century Gothic" panose="020B0502020202020204" pitchFamily="34" charset="0"/>
              </a:rPr>
              <a:t>choose any filling you like</a:t>
            </a:r>
            <a:endParaRPr lang="en-US" altLang="ja-JP" sz="1200" b="1" dirty="0">
              <a:solidFill>
                <a:srgbClr val="F7701B"/>
              </a:solidFill>
              <a:latin typeface="Century Gothic" panose="020B0502020202020204" pitchFamily="34" charset="0"/>
            </a:endParaRPr>
          </a:p>
        </p:txBody>
      </p:sp>
      <p:sp>
        <p:nvSpPr>
          <p:cNvPr id="21" name="TextBox 14">
            <a:extLst>
              <a:ext uri="{FF2B5EF4-FFF2-40B4-BE49-F238E27FC236}">
                <a16:creationId xmlns:a16="http://schemas.microsoft.com/office/drawing/2014/main" id="{344EACFA-D564-8947-A7E8-3AB751A0A453}"/>
              </a:ext>
            </a:extLst>
          </p:cNvPr>
          <p:cNvSpPr txBox="1">
            <a:spLocks noChangeArrowheads="1"/>
          </p:cNvSpPr>
          <p:nvPr/>
        </p:nvSpPr>
        <p:spPr bwMode="auto">
          <a:xfrm>
            <a:off x="3274069" y="5769141"/>
            <a:ext cx="259586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ja-JP" sz="1800" dirty="0">
                <a:latin typeface="Century Gothic" panose="020B0502020202020204" pitchFamily="34" charset="0"/>
              </a:rPr>
              <a:t>Evolving every year!</a:t>
            </a:r>
          </a:p>
          <a:p>
            <a:pPr algn="ctr">
              <a:spcBef>
                <a:spcPct val="0"/>
              </a:spcBef>
              <a:buFontTx/>
              <a:buNone/>
            </a:pPr>
            <a:r>
              <a:rPr lang="en-US" altLang="ja-JP" sz="1200" dirty="0">
                <a:latin typeface="Century Gothic" panose="020B0502020202020204" pitchFamily="34" charset="0"/>
              </a:rPr>
              <a:t>Annual trend</a:t>
            </a:r>
            <a:endParaRPr lang="en-US" altLang="ja-JP" sz="1200" b="1" dirty="0">
              <a:solidFill>
                <a:srgbClr val="F7701B"/>
              </a:solidFill>
              <a:latin typeface="Century Gothic" panose="020B0502020202020204" pitchFamily="34" charset="0"/>
            </a:endParaRPr>
          </a:p>
        </p:txBody>
      </p:sp>
      <p:sp>
        <p:nvSpPr>
          <p:cNvPr id="5" name="Rectangle 4">
            <a:extLst>
              <a:ext uri="{FF2B5EF4-FFF2-40B4-BE49-F238E27FC236}">
                <a16:creationId xmlns:a16="http://schemas.microsoft.com/office/drawing/2014/main" id="{1ADD0CE8-9C8A-F746-A038-087A0016A07E}"/>
              </a:ext>
            </a:extLst>
          </p:cNvPr>
          <p:cNvSpPr/>
          <p:nvPr/>
        </p:nvSpPr>
        <p:spPr>
          <a:xfrm>
            <a:off x="1768892" y="3157404"/>
            <a:ext cx="5606215" cy="461665"/>
          </a:xfrm>
          <a:prstGeom prst="rect">
            <a:avLst/>
          </a:prstGeom>
        </p:spPr>
        <p:txBody>
          <a:bodyPr wrap="none">
            <a:spAutoFit/>
          </a:bodyPr>
          <a:lstStyle/>
          <a:p>
            <a:pPr algn="ctr"/>
            <a:r>
              <a:rPr lang="en-US" sz="2400" b="1" dirty="0">
                <a:latin typeface="Roboto" panose="02000000000000000000" pitchFamily="2" charset="0"/>
                <a:ea typeface="Roboto" panose="02000000000000000000" pitchFamily="2" charset="0"/>
                <a:cs typeface="FUTURA MEDIUM" panose="020B0602020204020303" pitchFamily="34" charset="-79"/>
              </a:rPr>
              <a:t>One of the most familiar food in Japan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0697CCF-D9C4-A24B-9C7A-3B747E6639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9659" y="1233052"/>
            <a:ext cx="558425" cy="789709"/>
          </a:xfrm>
          <a:prstGeom prst="rect">
            <a:avLst/>
          </a:prstGeom>
        </p:spPr>
      </p:pic>
      <p:pic>
        <p:nvPicPr>
          <p:cNvPr id="9" name="Picture 8">
            <a:extLst>
              <a:ext uri="{FF2B5EF4-FFF2-40B4-BE49-F238E27FC236}">
                <a16:creationId xmlns:a16="http://schemas.microsoft.com/office/drawing/2014/main" id="{5B255D0D-352B-F641-ABE0-2680A5E038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8797" y="813662"/>
            <a:ext cx="1105338" cy="505692"/>
          </a:xfrm>
          <a:prstGeom prst="rect">
            <a:avLst/>
          </a:prstGeom>
        </p:spPr>
      </p:pic>
      <p:pic>
        <p:nvPicPr>
          <p:cNvPr id="3" name="Picture 2">
            <a:extLst>
              <a:ext uri="{FF2B5EF4-FFF2-40B4-BE49-F238E27FC236}">
                <a16:creationId xmlns:a16="http://schemas.microsoft.com/office/drawing/2014/main" id="{36D00119-4307-BA47-9B09-B6E2483F902D}"/>
              </a:ext>
            </a:extLst>
          </p:cNvPr>
          <p:cNvPicPr>
            <a:picLocks noChangeAspect="1"/>
          </p:cNvPicPr>
          <p:nvPr/>
        </p:nvPicPr>
        <p:blipFill>
          <a:blip r:embed="rId5"/>
          <a:stretch>
            <a:fillRect/>
          </a:stretch>
        </p:blipFill>
        <p:spPr>
          <a:xfrm>
            <a:off x="813789" y="4458437"/>
            <a:ext cx="1373229" cy="1029922"/>
          </a:xfrm>
          <a:prstGeom prst="rect">
            <a:avLst/>
          </a:prstGeom>
        </p:spPr>
      </p:pic>
      <p:sp>
        <p:nvSpPr>
          <p:cNvPr id="19" name="タイトル 2">
            <a:extLst>
              <a:ext uri="{FF2B5EF4-FFF2-40B4-BE49-F238E27FC236}">
                <a16:creationId xmlns:a16="http://schemas.microsoft.com/office/drawing/2014/main" id="{DE50F348-DC81-3A4D-9C17-6906C613B861}"/>
              </a:ext>
            </a:extLst>
          </p:cNvPr>
          <p:cNvSpPr txBox="1">
            <a:spLocks/>
          </p:cNvSpPr>
          <p:nvPr/>
        </p:nvSpPr>
        <p:spPr bwMode="auto">
          <a:xfrm>
            <a:off x="57150" y="0"/>
            <a:ext cx="615950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000" b="1">
                <a:solidFill>
                  <a:srgbClr val="000000"/>
                </a:solidFill>
                <a:latin typeface="Century Gothic" panose="020B0502020202020204" pitchFamily="34" charset="0"/>
                <a:ea typeface="+mj-ea"/>
                <a:cs typeface="ＭＳ Ｐゴシック" charset="0"/>
              </a:defRPr>
            </a:lvl1pPr>
            <a:lvl2pPr algn="ctr">
              <a:defRPr sz="4400">
                <a:ea typeface="ＭＳ Ｐゴシック" charset="-128"/>
                <a:cs typeface="ＭＳ Ｐゴシック" charset="0"/>
              </a:defRPr>
            </a:lvl2pPr>
            <a:lvl3pPr algn="ctr">
              <a:defRPr sz="4400">
                <a:ea typeface="ＭＳ Ｐゴシック" charset="-128"/>
                <a:cs typeface="ＭＳ Ｐゴシック" charset="0"/>
              </a:defRPr>
            </a:lvl3pPr>
            <a:lvl4pPr algn="ctr">
              <a:defRPr sz="4400">
                <a:ea typeface="ＭＳ Ｐゴシック" charset="-128"/>
                <a:cs typeface="ＭＳ Ｐゴシック" charset="0"/>
              </a:defRPr>
            </a:lvl4pPr>
            <a:lvl5pPr algn="ctr">
              <a:defRPr sz="4400">
                <a:ea typeface="ＭＳ Ｐゴシック" charset="-128"/>
                <a:cs typeface="ＭＳ Ｐゴシック" charset="0"/>
              </a:defRPr>
            </a:lvl5pPr>
            <a:lvl6pPr marL="457200" algn="ctr" fontAlgn="base">
              <a:spcBef>
                <a:spcPct val="0"/>
              </a:spcBef>
              <a:spcAft>
                <a:spcPct val="0"/>
              </a:spcAft>
              <a:defRPr sz="4400">
                <a:ea typeface="ＭＳ Ｐゴシック" charset="-128"/>
              </a:defRPr>
            </a:lvl6pPr>
            <a:lvl7pPr marL="914400" algn="ctr" fontAlgn="base">
              <a:spcBef>
                <a:spcPct val="0"/>
              </a:spcBef>
              <a:spcAft>
                <a:spcPct val="0"/>
              </a:spcAft>
              <a:defRPr sz="4400">
                <a:ea typeface="ＭＳ Ｐゴシック" charset="-128"/>
              </a:defRPr>
            </a:lvl7pPr>
            <a:lvl8pPr marL="1371600" algn="ctr" fontAlgn="base">
              <a:spcBef>
                <a:spcPct val="0"/>
              </a:spcBef>
              <a:spcAft>
                <a:spcPct val="0"/>
              </a:spcAft>
              <a:defRPr sz="4400">
                <a:ea typeface="ＭＳ Ｐゴシック" charset="-128"/>
              </a:defRPr>
            </a:lvl8pPr>
            <a:lvl9pPr marL="1828800" algn="ctr" fontAlgn="base">
              <a:spcBef>
                <a:spcPct val="0"/>
              </a:spcBef>
              <a:spcAft>
                <a:spcPct val="0"/>
              </a:spcAft>
              <a:defRPr sz="4400">
                <a:ea typeface="ＭＳ Ｐゴシック" charset="-128"/>
              </a:defRPr>
            </a:lvl9pPr>
          </a:lstStyle>
          <a:p>
            <a:r>
              <a:rPr lang="en-US" dirty="0"/>
              <a:t>Onigiri Milestones</a:t>
            </a:r>
            <a:endParaRPr lang="ja-JP" altLang="en-US" dirty="0"/>
          </a:p>
        </p:txBody>
      </p:sp>
      <p:sp>
        <p:nvSpPr>
          <p:cNvPr id="20" name="Shape 2944">
            <a:extLst>
              <a:ext uri="{FF2B5EF4-FFF2-40B4-BE49-F238E27FC236}">
                <a16:creationId xmlns:a16="http://schemas.microsoft.com/office/drawing/2014/main" id="{9FF9897D-2A27-2441-86C8-317787CCC3F8}"/>
              </a:ext>
            </a:extLst>
          </p:cNvPr>
          <p:cNvSpPr/>
          <p:nvPr/>
        </p:nvSpPr>
        <p:spPr>
          <a:xfrm>
            <a:off x="2446020" y="3465189"/>
            <a:ext cx="6697980" cy="0"/>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solidFill>
                <a:sysClr val="windowText" lastClr="000000"/>
              </a:solidFill>
              <a:latin typeface="Century Gothic" panose="020B0502020202020204" pitchFamily="34" charset="0"/>
            </a:endParaRPr>
          </a:p>
        </p:txBody>
      </p:sp>
      <p:sp>
        <p:nvSpPr>
          <p:cNvPr id="21" name="Shape 2945">
            <a:extLst>
              <a:ext uri="{FF2B5EF4-FFF2-40B4-BE49-F238E27FC236}">
                <a16:creationId xmlns:a16="http://schemas.microsoft.com/office/drawing/2014/main" id="{24930AD9-CA23-954A-AB8A-E35EB3FB6570}"/>
              </a:ext>
            </a:extLst>
          </p:cNvPr>
          <p:cNvSpPr/>
          <p:nvPr/>
        </p:nvSpPr>
        <p:spPr>
          <a:xfrm>
            <a:off x="-13065" y="3465189"/>
            <a:ext cx="2504805" cy="0"/>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solidFill>
                <a:sysClr val="windowText" lastClr="000000"/>
              </a:solidFill>
              <a:latin typeface="Century Gothic" panose="020B0502020202020204" pitchFamily="34" charset="0"/>
            </a:endParaRPr>
          </a:p>
        </p:txBody>
      </p:sp>
      <p:sp>
        <p:nvSpPr>
          <p:cNvPr id="23" name="Shape 2946">
            <a:extLst>
              <a:ext uri="{FF2B5EF4-FFF2-40B4-BE49-F238E27FC236}">
                <a16:creationId xmlns:a16="http://schemas.microsoft.com/office/drawing/2014/main" id="{5E8E6C77-2C1A-4349-A455-CB37BE20A6BD}"/>
              </a:ext>
            </a:extLst>
          </p:cNvPr>
          <p:cNvSpPr/>
          <p:nvPr/>
        </p:nvSpPr>
        <p:spPr>
          <a:xfrm>
            <a:off x="730887" y="3393178"/>
            <a:ext cx="144021"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24" name="Shape 2947">
            <a:extLst>
              <a:ext uri="{FF2B5EF4-FFF2-40B4-BE49-F238E27FC236}">
                <a16:creationId xmlns:a16="http://schemas.microsoft.com/office/drawing/2014/main" id="{3A692BB4-D7D2-4648-B7CF-B27461C75E17}"/>
              </a:ext>
            </a:extLst>
          </p:cNvPr>
          <p:cNvSpPr/>
          <p:nvPr/>
        </p:nvSpPr>
        <p:spPr>
          <a:xfrm>
            <a:off x="8246571" y="3393178"/>
            <a:ext cx="144022"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25" name="Shape 2948">
            <a:extLst>
              <a:ext uri="{FF2B5EF4-FFF2-40B4-BE49-F238E27FC236}">
                <a16:creationId xmlns:a16="http://schemas.microsoft.com/office/drawing/2014/main" id="{9D25795B-25AA-BA4F-A133-C187D8225294}"/>
              </a:ext>
            </a:extLst>
          </p:cNvPr>
          <p:cNvSpPr/>
          <p:nvPr/>
        </p:nvSpPr>
        <p:spPr>
          <a:xfrm>
            <a:off x="1565963" y="3393178"/>
            <a:ext cx="144022"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26" name="Shape 2949">
            <a:extLst>
              <a:ext uri="{FF2B5EF4-FFF2-40B4-BE49-F238E27FC236}">
                <a16:creationId xmlns:a16="http://schemas.microsoft.com/office/drawing/2014/main" id="{8EF2B051-073B-774E-BD72-51466AD76968}"/>
              </a:ext>
            </a:extLst>
          </p:cNvPr>
          <p:cNvSpPr/>
          <p:nvPr/>
        </p:nvSpPr>
        <p:spPr>
          <a:xfrm>
            <a:off x="3236115" y="3393178"/>
            <a:ext cx="144022"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27" name="Shape 2950">
            <a:extLst>
              <a:ext uri="{FF2B5EF4-FFF2-40B4-BE49-F238E27FC236}">
                <a16:creationId xmlns:a16="http://schemas.microsoft.com/office/drawing/2014/main" id="{E2E16FF3-47B9-A241-B290-02C0E6374DD5}"/>
              </a:ext>
            </a:extLst>
          </p:cNvPr>
          <p:cNvSpPr/>
          <p:nvPr/>
        </p:nvSpPr>
        <p:spPr>
          <a:xfrm>
            <a:off x="4071191" y="3393178"/>
            <a:ext cx="144022"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28" name="Shape 2951">
            <a:extLst>
              <a:ext uri="{FF2B5EF4-FFF2-40B4-BE49-F238E27FC236}">
                <a16:creationId xmlns:a16="http://schemas.microsoft.com/office/drawing/2014/main" id="{CEC4E5FD-861C-544D-97E2-CEBF33042B05}"/>
              </a:ext>
            </a:extLst>
          </p:cNvPr>
          <p:cNvSpPr/>
          <p:nvPr/>
        </p:nvSpPr>
        <p:spPr>
          <a:xfrm>
            <a:off x="5741343" y="3393178"/>
            <a:ext cx="144022"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29" name="Shape 2952">
            <a:extLst>
              <a:ext uri="{FF2B5EF4-FFF2-40B4-BE49-F238E27FC236}">
                <a16:creationId xmlns:a16="http://schemas.microsoft.com/office/drawing/2014/main" id="{E2A7D961-CB04-0F4C-A361-DA0A08E76618}"/>
              </a:ext>
            </a:extLst>
          </p:cNvPr>
          <p:cNvSpPr/>
          <p:nvPr/>
        </p:nvSpPr>
        <p:spPr>
          <a:xfrm>
            <a:off x="6576420" y="3393178"/>
            <a:ext cx="144022"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30" name="Shape 2953">
            <a:extLst>
              <a:ext uri="{FF2B5EF4-FFF2-40B4-BE49-F238E27FC236}">
                <a16:creationId xmlns:a16="http://schemas.microsoft.com/office/drawing/2014/main" id="{688ECA32-6BDC-804E-85D8-46352F5C5719}"/>
              </a:ext>
            </a:extLst>
          </p:cNvPr>
          <p:cNvSpPr/>
          <p:nvPr/>
        </p:nvSpPr>
        <p:spPr>
          <a:xfrm>
            <a:off x="7411496" y="3393178"/>
            <a:ext cx="144022"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31" name="Shape 2954">
            <a:extLst>
              <a:ext uri="{FF2B5EF4-FFF2-40B4-BE49-F238E27FC236}">
                <a16:creationId xmlns:a16="http://schemas.microsoft.com/office/drawing/2014/main" id="{9C685B05-7445-4143-A5A4-686210CF799B}"/>
              </a:ext>
            </a:extLst>
          </p:cNvPr>
          <p:cNvSpPr/>
          <p:nvPr/>
        </p:nvSpPr>
        <p:spPr>
          <a:xfrm>
            <a:off x="2401039" y="3393178"/>
            <a:ext cx="144022"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32" name="Shape 2955">
            <a:extLst>
              <a:ext uri="{FF2B5EF4-FFF2-40B4-BE49-F238E27FC236}">
                <a16:creationId xmlns:a16="http://schemas.microsoft.com/office/drawing/2014/main" id="{A8E4ADED-BB8C-3A48-B2D0-E9A036601764}"/>
              </a:ext>
            </a:extLst>
          </p:cNvPr>
          <p:cNvSpPr/>
          <p:nvPr/>
        </p:nvSpPr>
        <p:spPr>
          <a:xfrm>
            <a:off x="4906268" y="3393178"/>
            <a:ext cx="144022" cy="144022"/>
          </a:xfrm>
          <a:prstGeom prst="ellipse">
            <a:avLst/>
          </a:prstGeom>
          <a:solidFill>
            <a:srgbClr val="FBC3BB"/>
          </a:solidFill>
          <a:ln w="12700" cap="flat">
            <a:noFill/>
            <a:miter lim="400000"/>
          </a:ln>
          <a:effectLst/>
        </p:spPr>
        <p:txBody>
          <a:bodyPr wrap="square" lIns="71438" tIns="71438" rIns="71438" bIns="71438" numCol="1" anchor="ctr">
            <a:noAutofit/>
          </a:bodyPr>
          <a:lstStyle/>
          <a:p>
            <a:endParaRPr sz="1200" dirty="0">
              <a:latin typeface="Lato Light" panose="020F0502020204030203" pitchFamily="34" charset="0"/>
            </a:endParaRPr>
          </a:p>
        </p:txBody>
      </p:sp>
      <p:sp>
        <p:nvSpPr>
          <p:cNvPr id="37" name="Shape 2970">
            <a:extLst>
              <a:ext uri="{FF2B5EF4-FFF2-40B4-BE49-F238E27FC236}">
                <a16:creationId xmlns:a16="http://schemas.microsoft.com/office/drawing/2014/main" id="{6742F0B7-6C09-4E46-91B0-20BACB59D24A}"/>
              </a:ext>
            </a:extLst>
          </p:cNvPr>
          <p:cNvSpPr/>
          <p:nvPr/>
        </p:nvSpPr>
        <p:spPr>
          <a:xfrm flipH="1" flipV="1">
            <a:off x="1776854" y="3869162"/>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38" name="Shape 2973">
            <a:extLst>
              <a:ext uri="{FF2B5EF4-FFF2-40B4-BE49-F238E27FC236}">
                <a16:creationId xmlns:a16="http://schemas.microsoft.com/office/drawing/2014/main" id="{9533130D-648E-3B48-B6DE-7EB935DF8DF9}"/>
              </a:ext>
            </a:extLst>
          </p:cNvPr>
          <p:cNvSpPr/>
          <p:nvPr/>
        </p:nvSpPr>
        <p:spPr>
          <a:xfrm flipH="1" flipV="1">
            <a:off x="3446529" y="3869162"/>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39" name="Shape 2976">
            <a:extLst>
              <a:ext uri="{FF2B5EF4-FFF2-40B4-BE49-F238E27FC236}">
                <a16:creationId xmlns:a16="http://schemas.microsoft.com/office/drawing/2014/main" id="{6027AD30-C844-8A4D-AAA3-450370ECEABD}"/>
              </a:ext>
            </a:extLst>
          </p:cNvPr>
          <p:cNvSpPr/>
          <p:nvPr/>
        </p:nvSpPr>
        <p:spPr>
          <a:xfrm flipH="1" flipV="1">
            <a:off x="5116202" y="3830757"/>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40" name="Shape 2979">
            <a:extLst>
              <a:ext uri="{FF2B5EF4-FFF2-40B4-BE49-F238E27FC236}">
                <a16:creationId xmlns:a16="http://schemas.microsoft.com/office/drawing/2014/main" id="{9E444675-0AC7-7845-BDCA-220FC1C6E32F}"/>
              </a:ext>
            </a:extLst>
          </p:cNvPr>
          <p:cNvSpPr/>
          <p:nvPr/>
        </p:nvSpPr>
        <p:spPr>
          <a:xfrm flipH="1" flipV="1">
            <a:off x="6785877" y="3862554"/>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41" name="TextBox 40">
            <a:extLst>
              <a:ext uri="{FF2B5EF4-FFF2-40B4-BE49-F238E27FC236}">
                <a16:creationId xmlns:a16="http://schemas.microsoft.com/office/drawing/2014/main" id="{6750813B-75A4-7A4C-813B-0E46D3892534}"/>
              </a:ext>
            </a:extLst>
          </p:cNvPr>
          <p:cNvSpPr txBox="1"/>
          <p:nvPr/>
        </p:nvSpPr>
        <p:spPr>
          <a:xfrm>
            <a:off x="416976" y="3554557"/>
            <a:ext cx="771744" cy="253916"/>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B.C.6000</a:t>
            </a:r>
          </a:p>
        </p:txBody>
      </p:sp>
      <p:sp>
        <p:nvSpPr>
          <p:cNvPr id="42" name="TextBox 41">
            <a:extLst>
              <a:ext uri="{FF2B5EF4-FFF2-40B4-BE49-F238E27FC236}">
                <a16:creationId xmlns:a16="http://schemas.microsoft.com/office/drawing/2014/main" id="{0C5918B5-8CC1-5845-A4FC-AE070E7C1459}"/>
              </a:ext>
            </a:extLst>
          </p:cNvPr>
          <p:cNvSpPr txBox="1"/>
          <p:nvPr/>
        </p:nvSpPr>
        <p:spPr>
          <a:xfrm>
            <a:off x="1088815" y="3554557"/>
            <a:ext cx="982509" cy="253916"/>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B.C.1〜100</a:t>
            </a:r>
          </a:p>
        </p:txBody>
      </p:sp>
      <p:sp>
        <p:nvSpPr>
          <p:cNvPr id="43" name="TextBox 42">
            <a:extLst>
              <a:ext uri="{FF2B5EF4-FFF2-40B4-BE49-F238E27FC236}">
                <a16:creationId xmlns:a16="http://schemas.microsoft.com/office/drawing/2014/main" id="{F0E0E709-3042-DC4D-967E-570BED965A0B}"/>
              </a:ext>
            </a:extLst>
          </p:cNvPr>
          <p:cNvSpPr txBox="1"/>
          <p:nvPr/>
        </p:nvSpPr>
        <p:spPr>
          <a:xfrm>
            <a:off x="2067546" y="3554557"/>
            <a:ext cx="869964" cy="253916"/>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717 〜724</a:t>
            </a:r>
          </a:p>
        </p:txBody>
      </p:sp>
      <p:sp>
        <p:nvSpPr>
          <p:cNvPr id="44" name="TextBox 43">
            <a:extLst>
              <a:ext uri="{FF2B5EF4-FFF2-40B4-BE49-F238E27FC236}">
                <a16:creationId xmlns:a16="http://schemas.microsoft.com/office/drawing/2014/main" id="{D0ECC7BC-5F26-1A42-AD06-78FD6D83592E}"/>
              </a:ext>
            </a:extLst>
          </p:cNvPr>
          <p:cNvSpPr txBox="1"/>
          <p:nvPr/>
        </p:nvSpPr>
        <p:spPr>
          <a:xfrm>
            <a:off x="3002019" y="3554557"/>
            <a:ext cx="650783" cy="253916"/>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1221</a:t>
            </a:r>
          </a:p>
        </p:txBody>
      </p:sp>
      <p:sp>
        <p:nvSpPr>
          <p:cNvPr id="45" name="TextBox 44">
            <a:extLst>
              <a:ext uri="{FF2B5EF4-FFF2-40B4-BE49-F238E27FC236}">
                <a16:creationId xmlns:a16="http://schemas.microsoft.com/office/drawing/2014/main" id="{82F637E4-3C55-0442-93D9-2CA48902FDB3}"/>
              </a:ext>
            </a:extLst>
          </p:cNvPr>
          <p:cNvSpPr txBox="1"/>
          <p:nvPr/>
        </p:nvSpPr>
        <p:spPr>
          <a:xfrm>
            <a:off x="3834413" y="3554557"/>
            <a:ext cx="658915" cy="415498"/>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1603〜1868</a:t>
            </a:r>
          </a:p>
        </p:txBody>
      </p:sp>
      <p:sp>
        <p:nvSpPr>
          <p:cNvPr id="46" name="TextBox 45">
            <a:extLst>
              <a:ext uri="{FF2B5EF4-FFF2-40B4-BE49-F238E27FC236}">
                <a16:creationId xmlns:a16="http://schemas.microsoft.com/office/drawing/2014/main" id="{667CCF1E-5CB4-7E4F-B1B6-80DC621E7F8D}"/>
              </a:ext>
            </a:extLst>
          </p:cNvPr>
          <p:cNvSpPr txBox="1"/>
          <p:nvPr/>
        </p:nvSpPr>
        <p:spPr>
          <a:xfrm>
            <a:off x="4664123" y="3554557"/>
            <a:ext cx="675181" cy="253916"/>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1889</a:t>
            </a:r>
          </a:p>
        </p:txBody>
      </p:sp>
      <p:sp>
        <p:nvSpPr>
          <p:cNvPr id="47" name="TextBox 46">
            <a:extLst>
              <a:ext uri="{FF2B5EF4-FFF2-40B4-BE49-F238E27FC236}">
                <a16:creationId xmlns:a16="http://schemas.microsoft.com/office/drawing/2014/main" id="{4E46E2FF-B921-6145-B46B-FF03945694A3}"/>
              </a:ext>
            </a:extLst>
          </p:cNvPr>
          <p:cNvSpPr txBox="1"/>
          <p:nvPr/>
        </p:nvSpPr>
        <p:spPr>
          <a:xfrm>
            <a:off x="5501286" y="3554557"/>
            <a:ext cx="668856" cy="253916"/>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1978</a:t>
            </a:r>
          </a:p>
        </p:txBody>
      </p:sp>
      <p:sp>
        <p:nvSpPr>
          <p:cNvPr id="48" name="TextBox 47">
            <a:extLst>
              <a:ext uri="{FF2B5EF4-FFF2-40B4-BE49-F238E27FC236}">
                <a16:creationId xmlns:a16="http://schemas.microsoft.com/office/drawing/2014/main" id="{FF34EBFC-7DF2-A043-B858-26589CD68B6E}"/>
              </a:ext>
            </a:extLst>
          </p:cNvPr>
          <p:cNvSpPr txBox="1"/>
          <p:nvPr/>
        </p:nvSpPr>
        <p:spPr>
          <a:xfrm>
            <a:off x="6337257" y="3554557"/>
            <a:ext cx="666144" cy="253916"/>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1983</a:t>
            </a:r>
          </a:p>
        </p:txBody>
      </p:sp>
      <p:sp>
        <p:nvSpPr>
          <p:cNvPr id="49" name="TextBox 48">
            <a:extLst>
              <a:ext uri="{FF2B5EF4-FFF2-40B4-BE49-F238E27FC236}">
                <a16:creationId xmlns:a16="http://schemas.microsoft.com/office/drawing/2014/main" id="{2BE201B8-1688-1342-9666-41619445B96F}"/>
              </a:ext>
            </a:extLst>
          </p:cNvPr>
          <p:cNvSpPr txBox="1"/>
          <p:nvPr/>
        </p:nvSpPr>
        <p:spPr>
          <a:xfrm>
            <a:off x="7180083" y="3554557"/>
            <a:ext cx="642651" cy="253916"/>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1991</a:t>
            </a:r>
          </a:p>
        </p:txBody>
      </p:sp>
      <p:sp>
        <p:nvSpPr>
          <p:cNvPr id="50" name="TextBox 49">
            <a:extLst>
              <a:ext uri="{FF2B5EF4-FFF2-40B4-BE49-F238E27FC236}">
                <a16:creationId xmlns:a16="http://schemas.microsoft.com/office/drawing/2014/main" id="{A9C62313-D1B0-6C40-B538-761063CC63D7}"/>
              </a:ext>
            </a:extLst>
          </p:cNvPr>
          <p:cNvSpPr txBox="1"/>
          <p:nvPr/>
        </p:nvSpPr>
        <p:spPr>
          <a:xfrm>
            <a:off x="8006514" y="3554557"/>
            <a:ext cx="668856" cy="253916"/>
          </a:xfrm>
          <a:prstGeom prst="rect">
            <a:avLst/>
          </a:prstGeom>
          <a:noFill/>
        </p:spPr>
        <p:txBody>
          <a:bodyPr wrap="square" rtlCol="0" anchor="ctr" anchorCtr="0">
            <a:spAutoFit/>
          </a:bodyPr>
          <a:lstStyle/>
          <a:p>
            <a:pPr algn="ctr"/>
            <a:r>
              <a:rPr lang="en-US" sz="1050" b="1" dirty="0">
                <a:solidFill>
                  <a:sysClr val="windowText" lastClr="000000"/>
                </a:solidFill>
                <a:latin typeface="Century Gothic" panose="020B0502020202020204" pitchFamily="34" charset="0"/>
                <a:ea typeface="League Spartan" charset="0"/>
                <a:cs typeface="Poppins" pitchFamily="2" charset="77"/>
              </a:rPr>
              <a:t>NOW</a:t>
            </a:r>
          </a:p>
        </p:txBody>
      </p:sp>
      <p:sp>
        <p:nvSpPr>
          <p:cNvPr id="59" name="Shape 2979">
            <a:extLst>
              <a:ext uri="{FF2B5EF4-FFF2-40B4-BE49-F238E27FC236}">
                <a16:creationId xmlns:a16="http://schemas.microsoft.com/office/drawing/2014/main" id="{D457045D-BF50-E949-A6CE-E998C03BED99}"/>
              </a:ext>
            </a:extLst>
          </p:cNvPr>
          <p:cNvSpPr/>
          <p:nvPr/>
        </p:nvSpPr>
        <p:spPr>
          <a:xfrm flipH="1" flipV="1">
            <a:off x="8459463" y="3862554"/>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61" name="Shape 2970">
            <a:extLst>
              <a:ext uri="{FF2B5EF4-FFF2-40B4-BE49-F238E27FC236}">
                <a16:creationId xmlns:a16="http://schemas.microsoft.com/office/drawing/2014/main" id="{8E99781F-3CDB-1442-BDBB-37628E2F9ABB}"/>
              </a:ext>
            </a:extLst>
          </p:cNvPr>
          <p:cNvSpPr/>
          <p:nvPr/>
        </p:nvSpPr>
        <p:spPr>
          <a:xfrm flipH="1" flipV="1">
            <a:off x="669665" y="3104455"/>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62" name="Shape 2973">
            <a:extLst>
              <a:ext uri="{FF2B5EF4-FFF2-40B4-BE49-F238E27FC236}">
                <a16:creationId xmlns:a16="http://schemas.microsoft.com/office/drawing/2014/main" id="{AF807E5F-2D73-D142-8F24-3F3B198C7C8C}"/>
              </a:ext>
            </a:extLst>
          </p:cNvPr>
          <p:cNvSpPr/>
          <p:nvPr/>
        </p:nvSpPr>
        <p:spPr>
          <a:xfrm flipH="1" flipV="1">
            <a:off x="2339340" y="3104455"/>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63" name="Shape 2976">
            <a:extLst>
              <a:ext uri="{FF2B5EF4-FFF2-40B4-BE49-F238E27FC236}">
                <a16:creationId xmlns:a16="http://schemas.microsoft.com/office/drawing/2014/main" id="{408B7339-25E2-2B4A-938B-82CBA13F1FA0}"/>
              </a:ext>
            </a:extLst>
          </p:cNvPr>
          <p:cNvSpPr/>
          <p:nvPr/>
        </p:nvSpPr>
        <p:spPr>
          <a:xfrm flipH="1" flipV="1">
            <a:off x="4009013" y="3066050"/>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64" name="Shape 2979">
            <a:extLst>
              <a:ext uri="{FF2B5EF4-FFF2-40B4-BE49-F238E27FC236}">
                <a16:creationId xmlns:a16="http://schemas.microsoft.com/office/drawing/2014/main" id="{1DAAE7B6-3895-0448-8215-4B7A15B6D15F}"/>
              </a:ext>
            </a:extLst>
          </p:cNvPr>
          <p:cNvSpPr/>
          <p:nvPr/>
        </p:nvSpPr>
        <p:spPr>
          <a:xfrm flipH="1" flipV="1">
            <a:off x="5678688" y="3097847"/>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65" name="Shape 2979">
            <a:extLst>
              <a:ext uri="{FF2B5EF4-FFF2-40B4-BE49-F238E27FC236}">
                <a16:creationId xmlns:a16="http://schemas.microsoft.com/office/drawing/2014/main" id="{982DDD8F-87FE-C34B-A6B3-1681B81827DC}"/>
              </a:ext>
            </a:extLst>
          </p:cNvPr>
          <p:cNvSpPr/>
          <p:nvPr/>
        </p:nvSpPr>
        <p:spPr>
          <a:xfrm flipH="1" flipV="1">
            <a:off x="7352274" y="3097847"/>
            <a:ext cx="87203" cy="21583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endParaRPr b="1" dirty="0">
              <a:latin typeface="Century Gothic" panose="020B0502020202020204" pitchFamily="34" charset="0"/>
            </a:endParaRPr>
          </a:p>
        </p:txBody>
      </p:sp>
      <p:sp>
        <p:nvSpPr>
          <p:cNvPr id="66" name="TextBox 65">
            <a:extLst>
              <a:ext uri="{FF2B5EF4-FFF2-40B4-BE49-F238E27FC236}">
                <a16:creationId xmlns:a16="http://schemas.microsoft.com/office/drawing/2014/main" id="{3E51EBC7-CDD1-7440-9BA1-C23D4ECF2298}"/>
              </a:ext>
            </a:extLst>
          </p:cNvPr>
          <p:cNvSpPr txBox="1"/>
          <p:nvPr/>
        </p:nvSpPr>
        <p:spPr>
          <a:xfrm>
            <a:off x="163829" y="2581194"/>
            <a:ext cx="1515884" cy="461665"/>
          </a:xfrm>
          <a:prstGeom prst="rect">
            <a:avLst/>
          </a:prstGeom>
          <a:noFill/>
        </p:spPr>
        <p:txBody>
          <a:bodyPr wrap="square" rtlCol="0" anchor="ctr" anchorCtr="0">
            <a:spAutoFit/>
          </a:bodyPr>
          <a:lstStyle/>
          <a:p>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Rice cultivation</a:t>
            </a:r>
            <a:r>
              <a:rPr lang="en-US" sz="1200" b="1" dirty="0">
                <a:solidFill>
                  <a:sysClr val="windowText" lastClr="000000"/>
                </a:solidFill>
                <a:latin typeface="Century Gothic" panose="020B0502020202020204" pitchFamily="34" charset="0"/>
                <a:ea typeface="League Spartan" charset="0"/>
                <a:cs typeface="Poppins" pitchFamily="2" charset="77"/>
              </a:rPr>
              <a:t> </a:t>
            </a:r>
            <a:r>
              <a:rPr lang="en-US" sz="1200" dirty="0">
                <a:solidFill>
                  <a:sysClr val="windowText" lastClr="000000"/>
                </a:solidFill>
                <a:latin typeface="Century Gothic" panose="020B0502020202020204" pitchFamily="34" charset="0"/>
                <a:ea typeface="League Spartan" charset="0"/>
                <a:cs typeface="Poppins" pitchFamily="2" charset="77"/>
              </a:rPr>
              <a:t>begins</a:t>
            </a:r>
          </a:p>
        </p:txBody>
      </p:sp>
      <p:sp>
        <p:nvSpPr>
          <p:cNvPr id="67" name="TextBox 66">
            <a:extLst>
              <a:ext uri="{FF2B5EF4-FFF2-40B4-BE49-F238E27FC236}">
                <a16:creationId xmlns:a16="http://schemas.microsoft.com/office/drawing/2014/main" id="{54C24278-A9D0-2544-884D-DDE7FA826CC1}"/>
              </a:ext>
            </a:extLst>
          </p:cNvPr>
          <p:cNvSpPr txBox="1"/>
          <p:nvPr/>
        </p:nvSpPr>
        <p:spPr>
          <a:xfrm>
            <a:off x="748150" y="4151087"/>
            <a:ext cx="1523710" cy="461665"/>
          </a:xfrm>
          <a:prstGeom prst="rect">
            <a:avLst/>
          </a:prstGeom>
          <a:noFill/>
        </p:spPr>
        <p:txBody>
          <a:bodyPr wrap="square" rtlCol="0" anchor="ctr" anchorCtr="0">
            <a:spAutoFit/>
          </a:bodyPr>
          <a:lstStyle/>
          <a:p>
            <a:r>
              <a:rPr lang="en-US" sz="1200" dirty="0">
                <a:solidFill>
                  <a:sysClr val="windowText" lastClr="000000"/>
                </a:solidFill>
                <a:latin typeface="Century Gothic" panose="020B0502020202020204" pitchFamily="34" charset="0"/>
                <a:ea typeface="League Spartan" charset="0"/>
                <a:cs typeface="Poppins" pitchFamily="2" charset="77"/>
              </a:rPr>
              <a:t>The </a:t>
            </a:r>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Oldest Onigiri</a:t>
            </a:r>
            <a:r>
              <a:rPr lang="en-US" sz="1200" b="1" u="sng" dirty="0">
                <a:solidFill>
                  <a:sysClr val="windowText" lastClr="000000"/>
                </a:solidFill>
                <a:latin typeface="Century Gothic" panose="020B0502020202020204" pitchFamily="34" charset="0"/>
                <a:ea typeface="League Spartan" charset="0"/>
                <a:cs typeface="Poppins" pitchFamily="2" charset="77"/>
              </a:rPr>
              <a:t> </a:t>
            </a:r>
            <a:r>
              <a:rPr lang="en-US" sz="1200" dirty="0">
                <a:solidFill>
                  <a:sysClr val="windowText" lastClr="000000"/>
                </a:solidFill>
                <a:latin typeface="Century Gothic" panose="020B0502020202020204" pitchFamily="34" charset="0"/>
                <a:ea typeface="League Spartan" charset="0"/>
                <a:cs typeface="Poppins" pitchFamily="2" charset="77"/>
              </a:rPr>
              <a:t>Discovered</a:t>
            </a:r>
          </a:p>
        </p:txBody>
      </p:sp>
      <p:sp>
        <p:nvSpPr>
          <p:cNvPr id="68" name="TextBox 67">
            <a:extLst>
              <a:ext uri="{FF2B5EF4-FFF2-40B4-BE49-F238E27FC236}">
                <a16:creationId xmlns:a16="http://schemas.microsoft.com/office/drawing/2014/main" id="{51EE12A7-D12A-6E42-9043-A01AAC6768E2}"/>
              </a:ext>
            </a:extLst>
          </p:cNvPr>
          <p:cNvSpPr txBox="1"/>
          <p:nvPr/>
        </p:nvSpPr>
        <p:spPr>
          <a:xfrm>
            <a:off x="1716066" y="2396528"/>
            <a:ext cx="1451599" cy="646331"/>
          </a:xfrm>
          <a:prstGeom prst="rect">
            <a:avLst/>
          </a:prstGeom>
          <a:noFill/>
        </p:spPr>
        <p:txBody>
          <a:bodyPr wrap="square" rtlCol="0" anchor="ctr" anchorCtr="0">
            <a:spAutoFit/>
          </a:bodyPr>
          <a:lstStyle/>
          <a:p>
            <a:r>
              <a:rPr lang="en-US" sz="1200" dirty="0">
                <a:solidFill>
                  <a:sysClr val="windowText" lastClr="000000"/>
                </a:solidFill>
                <a:latin typeface="Century Gothic" panose="020B0502020202020204" pitchFamily="34" charset="0"/>
                <a:ea typeface="League Spartan" charset="0"/>
                <a:cs typeface="Poppins" pitchFamily="2" charset="77"/>
              </a:rPr>
              <a:t>The </a:t>
            </a:r>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oldest article </a:t>
            </a:r>
            <a:r>
              <a:rPr lang="en-US" sz="1200" dirty="0">
                <a:solidFill>
                  <a:sysClr val="windowText" lastClr="000000"/>
                </a:solidFill>
                <a:latin typeface="Century Gothic" panose="020B0502020202020204" pitchFamily="34" charset="0"/>
                <a:ea typeface="League Spartan" charset="0"/>
                <a:cs typeface="Poppins" pitchFamily="2" charset="77"/>
              </a:rPr>
              <a:t>written about Onigiri</a:t>
            </a:r>
          </a:p>
        </p:txBody>
      </p:sp>
      <p:sp>
        <p:nvSpPr>
          <p:cNvPr id="69" name="TextBox 68">
            <a:extLst>
              <a:ext uri="{FF2B5EF4-FFF2-40B4-BE49-F238E27FC236}">
                <a16:creationId xmlns:a16="http://schemas.microsoft.com/office/drawing/2014/main" id="{74FBA9CE-9C56-E949-86EA-CDF9ABFE7DA2}"/>
              </a:ext>
            </a:extLst>
          </p:cNvPr>
          <p:cNvSpPr txBox="1"/>
          <p:nvPr/>
        </p:nvSpPr>
        <p:spPr>
          <a:xfrm>
            <a:off x="2400300" y="4151087"/>
            <a:ext cx="2124566" cy="461665"/>
          </a:xfrm>
          <a:prstGeom prst="rect">
            <a:avLst/>
          </a:prstGeom>
          <a:noFill/>
        </p:spPr>
        <p:txBody>
          <a:bodyPr wrap="square" rtlCol="0" anchor="ctr" anchorCtr="0">
            <a:spAutoFit/>
          </a:bodyPr>
          <a:lstStyle/>
          <a:p>
            <a:r>
              <a:rPr lang="en-US" sz="1200" dirty="0">
                <a:solidFill>
                  <a:sysClr val="windowText" lastClr="000000"/>
                </a:solidFill>
                <a:latin typeface="Century Gothic" panose="020B0502020202020204" pitchFamily="34" charset="0"/>
                <a:ea typeface="League Spartan" charset="0"/>
                <a:cs typeface="Poppins" pitchFamily="2" charset="77"/>
              </a:rPr>
              <a:t>Onigiri with </a:t>
            </a:r>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pickled plums </a:t>
            </a:r>
            <a:r>
              <a:rPr lang="en-US" sz="1200" dirty="0">
                <a:solidFill>
                  <a:sysClr val="windowText" lastClr="000000"/>
                </a:solidFill>
                <a:latin typeface="Century Gothic" panose="020B0502020202020204" pitchFamily="34" charset="0"/>
                <a:ea typeface="League Spartan" charset="0"/>
                <a:cs typeface="Poppins" pitchFamily="2" charset="77"/>
              </a:rPr>
              <a:t>distributed to samurai</a:t>
            </a:r>
          </a:p>
        </p:txBody>
      </p:sp>
      <p:sp>
        <p:nvSpPr>
          <p:cNvPr id="70" name="TextBox 69">
            <a:extLst>
              <a:ext uri="{FF2B5EF4-FFF2-40B4-BE49-F238E27FC236}">
                <a16:creationId xmlns:a16="http://schemas.microsoft.com/office/drawing/2014/main" id="{B2A58470-89E4-9E45-A2A3-C6359AE0E434}"/>
              </a:ext>
            </a:extLst>
          </p:cNvPr>
          <p:cNvSpPr txBox="1"/>
          <p:nvPr/>
        </p:nvSpPr>
        <p:spPr>
          <a:xfrm>
            <a:off x="2420303" y="5482907"/>
            <a:ext cx="1511617" cy="507831"/>
          </a:xfrm>
          <a:prstGeom prst="rect">
            <a:avLst/>
          </a:prstGeom>
          <a:noFill/>
        </p:spPr>
        <p:txBody>
          <a:bodyPr wrap="square">
            <a:spAutoFit/>
          </a:bodyPr>
          <a:lstStyle/>
          <a:p>
            <a:r>
              <a:rPr lang="en-US" sz="900" dirty="0">
                <a:solidFill>
                  <a:schemeClr val="bg1">
                    <a:lumMod val="50000"/>
                  </a:schemeClr>
                </a:solidFill>
                <a:latin typeface="Century Gothic" panose="020B0502020202020204" pitchFamily="34" charset="0"/>
                <a:ea typeface="League Spartan" charset="0"/>
                <a:cs typeface="Poppins" pitchFamily="2" charset="77"/>
              </a:rPr>
              <a:t>(and this led to the spread of pickled plums throughout Japan)</a:t>
            </a:r>
          </a:p>
        </p:txBody>
      </p:sp>
      <p:pic>
        <p:nvPicPr>
          <p:cNvPr id="71" name="Picture 70">
            <a:extLst>
              <a:ext uri="{FF2B5EF4-FFF2-40B4-BE49-F238E27FC236}">
                <a16:creationId xmlns:a16="http://schemas.microsoft.com/office/drawing/2014/main" id="{0AB850D2-9198-DD4D-A868-516FACBA096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04457" y="4719450"/>
            <a:ext cx="1117931" cy="744123"/>
          </a:xfrm>
          <a:prstGeom prst="rect">
            <a:avLst/>
          </a:prstGeom>
        </p:spPr>
      </p:pic>
      <p:pic>
        <p:nvPicPr>
          <p:cNvPr id="73" name="Picture 72">
            <a:extLst>
              <a:ext uri="{FF2B5EF4-FFF2-40B4-BE49-F238E27FC236}">
                <a16:creationId xmlns:a16="http://schemas.microsoft.com/office/drawing/2014/main" id="{885B7DC9-83E3-A849-9633-A09A788368F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89969" y="4342259"/>
            <a:ext cx="1575518" cy="1931670"/>
          </a:xfrm>
          <a:prstGeom prst="rect">
            <a:avLst/>
          </a:prstGeom>
        </p:spPr>
      </p:pic>
      <p:pic>
        <p:nvPicPr>
          <p:cNvPr id="75" name="Picture 74">
            <a:extLst>
              <a:ext uri="{FF2B5EF4-FFF2-40B4-BE49-F238E27FC236}">
                <a16:creationId xmlns:a16="http://schemas.microsoft.com/office/drawing/2014/main" id="{98C3286C-CFC2-E041-87AD-402BB5E64F3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1288" y="714496"/>
            <a:ext cx="1483173" cy="1680929"/>
          </a:xfrm>
          <a:prstGeom prst="rect">
            <a:avLst/>
          </a:prstGeom>
        </p:spPr>
      </p:pic>
      <p:pic>
        <p:nvPicPr>
          <p:cNvPr id="77" name="Picture 76">
            <a:extLst>
              <a:ext uri="{FF2B5EF4-FFF2-40B4-BE49-F238E27FC236}">
                <a16:creationId xmlns:a16="http://schemas.microsoft.com/office/drawing/2014/main" id="{84457FDB-3B49-BD43-BBC8-5560160E5DA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0029" y="1500290"/>
            <a:ext cx="1410641" cy="1057981"/>
          </a:xfrm>
          <a:prstGeom prst="rect">
            <a:avLst/>
          </a:prstGeom>
        </p:spPr>
      </p:pic>
      <p:pic>
        <p:nvPicPr>
          <p:cNvPr id="79" name="Picture 78">
            <a:extLst>
              <a:ext uri="{FF2B5EF4-FFF2-40B4-BE49-F238E27FC236}">
                <a16:creationId xmlns:a16="http://schemas.microsoft.com/office/drawing/2014/main" id="{8EEC8558-7753-8144-94C1-CBB1640119C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37100" y="948227"/>
            <a:ext cx="2032056" cy="1524042"/>
          </a:xfrm>
          <a:prstGeom prst="rect">
            <a:avLst/>
          </a:prstGeom>
        </p:spPr>
      </p:pic>
      <p:sp>
        <p:nvSpPr>
          <p:cNvPr id="51" name="TextBox 50">
            <a:extLst>
              <a:ext uri="{FF2B5EF4-FFF2-40B4-BE49-F238E27FC236}">
                <a16:creationId xmlns:a16="http://schemas.microsoft.com/office/drawing/2014/main" id="{DFC6C20A-000C-724A-8876-96138A41ED7B}"/>
              </a:ext>
            </a:extLst>
          </p:cNvPr>
          <p:cNvSpPr txBox="1"/>
          <p:nvPr/>
        </p:nvSpPr>
        <p:spPr>
          <a:xfrm>
            <a:off x="748150" y="5482907"/>
            <a:ext cx="1555667" cy="584775"/>
          </a:xfrm>
          <a:prstGeom prst="rect">
            <a:avLst/>
          </a:prstGeom>
          <a:noFill/>
        </p:spPr>
        <p:txBody>
          <a:bodyPr wrap="square" rtlCol="0" anchor="ctr" anchorCtr="0">
            <a:spAutoFit/>
          </a:bodyPr>
          <a:lstStyle/>
          <a:p>
            <a:r>
              <a:rPr lang="ja-JP" altLang="en-US" sz="800">
                <a:solidFill>
                  <a:schemeClr val="bg1">
                    <a:lumMod val="50000"/>
                  </a:schemeClr>
                </a:solidFill>
              </a:rPr>
              <a:t>中能登町役場ウエブサイトより</a:t>
            </a:r>
            <a:endParaRPr lang="en-US" altLang="ja-JP" sz="800" dirty="0">
              <a:solidFill>
                <a:schemeClr val="bg1">
                  <a:lumMod val="50000"/>
                </a:schemeClr>
              </a:solidFill>
            </a:endParaRPr>
          </a:p>
          <a:p>
            <a:r>
              <a:rPr lang="en-US" sz="800" dirty="0">
                <a:solidFill>
                  <a:schemeClr val="bg1">
                    <a:lumMod val="50000"/>
                  </a:schemeClr>
                </a:solidFill>
                <a:latin typeface="Century Gothic" panose="020B0502020202020204" pitchFamily="34" charset="0"/>
                <a:ea typeface="League Spartan" charset="0"/>
                <a:cs typeface="Poppins" pitchFamily="2" charset="77"/>
              </a:rPr>
              <a:t>https://</a:t>
            </a:r>
            <a:r>
              <a:rPr lang="en-US" sz="800" dirty="0" err="1">
                <a:solidFill>
                  <a:schemeClr val="bg1">
                    <a:lumMod val="50000"/>
                  </a:schemeClr>
                </a:solidFill>
                <a:latin typeface="Century Gothic" panose="020B0502020202020204" pitchFamily="34" charset="0"/>
                <a:ea typeface="League Spartan" charset="0"/>
                <a:cs typeface="Poppins" pitchFamily="2" charset="77"/>
              </a:rPr>
              <a:t>www.town.nakanoto.ishikawa.jp</a:t>
            </a:r>
            <a:r>
              <a:rPr lang="en-US" sz="800" dirty="0">
                <a:solidFill>
                  <a:schemeClr val="bg1">
                    <a:lumMod val="50000"/>
                  </a:schemeClr>
                </a:solidFill>
                <a:latin typeface="Century Gothic" panose="020B0502020202020204" pitchFamily="34" charset="0"/>
                <a:ea typeface="League Spartan" charset="0"/>
                <a:cs typeface="Poppins" pitchFamily="2" charset="77"/>
              </a:rPr>
              <a:t>/</a:t>
            </a:r>
            <a:r>
              <a:rPr lang="en-US" sz="800" dirty="0" err="1">
                <a:solidFill>
                  <a:schemeClr val="bg1">
                    <a:lumMod val="50000"/>
                  </a:schemeClr>
                </a:solidFill>
                <a:latin typeface="Century Gothic" panose="020B0502020202020204" pitchFamily="34" charset="0"/>
                <a:ea typeface="League Spartan" charset="0"/>
                <a:cs typeface="Poppins" pitchFamily="2" charset="77"/>
              </a:rPr>
              <a:t>soshiki</a:t>
            </a:r>
            <a:r>
              <a:rPr lang="en-US" sz="800" dirty="0">
                <a:solidFill>
                  <a:schemeClr val="bg1">
                    <a:lumMod val="50000"/>
                  </a:schemeClr>
                </a:solidFill>
                <a:latin typeface="Century Gothic" panose="020B0502020202020204" pitchFamily="34" charset="0"/>
                <a:ea typeface="League Spartan" charset="0"/>
                <a:cs typeface="Poppins" pitchFamily="2" charset="77"/>
              </a:rPr>
              <a:t>/</a:t>
            </a:r>
            <a:r>
              <a:rPr lang="en-US" sz="800" dirty="0" err="1">
                <a:solidFill>
                  <a:schemeClr val="bg1">
                    <a:lumMod val="50000"/>
                  </a:schemeClr>
                </a:solidFill>
                <a:latin typeface="Century Gothic" panose="020B0502020202020204" pitchFamily="34" charset="0"/>
                <a:ea typeface="League Spartan" charset="0"/>
                <a:cs typeface="Poppins" pitchFamily="2" charset="77"/>
              </a:rPr>
              <a:t>kikaku</a:t>
            </a:r>
            <a:r>
              <a:rPr lang="en-US" sz="800" dirty="0">
                <a:solidFill>
                  <a:schemeClr val="bg1">
                    <a:lumMod val="50000"/>
                  </a:schemeClr>
                </a:solidFill>
                <a:latin typeface="Century Gothic" panose="020B0502020202020204" pitchFamily="34" charset="0"/>
                <a:ea typeface="League Spartan" charset="0"/>
                <a:cs typeface="Poppins" pitchFamily="2" charset="77"/>
              </a:rPr>
              <a:t>/5/2/2/1389.html</a:t>
            </a:r>
          </a:p>
        </p:txBody>
      </p:sp>
      <p:pic>
        <p:nvPicPr>
          <p:cNvPr id="5" name="Picture 4">
            <a:extLst>
              <a:ext uri="{FF2B5EF4-FFF2-40B4-BE49-F238E27FC236}">
                <a16:creationId xmlns:a16="http://schemas.microsoft.com/office/drawing/2014/main" id="{281D9727-1693-5541-B978-9EC568528C4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289464" y="1487760"/>
            <a:ext cx="1274451" cy="1070511"/>
          </a:xfrm>
          <a:prstGeom prst="rect">
            <a:avLst/>
          </a:prstGeom>
        </p:spPr>
      </p:pic>
      <p:sp>
        <p:nvSpPr>
          <p:cNvPr id="52" name="TextBox 51">
            <a:extLst>
              <a:ext uri="{FF2B5EF4-FFF2-40B4-BE49-F238E27FC236}">
                <a16:creationId xmlns:a16="http://schemas.microsoft.com/office/drawing/2014/main" id="{96AE321D-C8DE-E04C-A8D6-3B2A2850F6FC}"/>
              </a:ext>
            </a:extLst>
          </p:cNvPr>
          <p:cNvSpPr txBox="1"/>
          <p:nvPr/>
        </p:nvSpPr>
        <p:spPr>
          <a:xfrm>
            <a:off x="3186831" y="2581194"/>
            <a:ext cx="1522956" cy="461665"/>
          </a:xfrm>
          <a:prstGeom prst="rect">
            <a:avLst/>
          </a:prstGeom>
          <a:noFill/>
        </p:spPr>
        <p:txBody>
          <a:bodyPr wrap="square" rtlCol="0" anchor="ctr" anchorCtr="0">
            <a:spAutoFit/>
          </a:bodyPr>
          <a:lstStyle/>
          <a:p>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Norimaki</a:t>
            </a:r>
            <a:r>
              <a:rPr lang="en-US" sz="1200" dirty="0">
                <a:solidFill>
                  <a:sysClr val="windowText" lastClr="000000"/>
                </a:solidFill>
                <a:latin typeface="Century Gothic" panose="020B0502020202020204" pitchFamily="34" charset="0"/>
                <a:ea typeface="League Spartan" charset="0"/>
                <a:cs typeface="Poppins" pitchFamily="2" charset="77"/>
              </a:rPr>
              <a:t> Onigiri</a:t>
            </a:r>
            <a:r>
              <a:rPr lang="ja-JP" altLang="en-US" sz="1200">
                <a:solidFill>
                  <a:sysClr val="windowText" lastClr="000000"/>
                </a:solidFill>
                <a:latin typeface="Century Gothic" panose="020B0502020202020204" pitchFamily="34" charset="0"/>
                <a:ea typeface="League Spartan" charset="0"/>
                <a:cs typeface="Poppins" pitchFamily="2" charset="77"/>
              </a:rPr>
              <a:t> </a:t>
            </a:r>
            <a:r>
              <a:rPr lang="en-US" sz="1200" dirty="0">
                <a:solidFill>
                  <a:sysClr val="windowText" lastClr="000000"/>
                </a:solidFill>
                <a:latin typeface="Century Gothic" panose="020B0502020202020204" pitchFamily="34" charset="0"/>
                <a:ea typeface="League Spartan" charset="0"/>
                <a:cs typeface="Poppins" pitchFamily="2" charset="77"/>
              </a:rPr>
              <a:t>invented</a:t>
            </a:r>
          </a:p>
        </p:txBody>
      </p:sp>
      <p:pic>
        <p:nvPicPr>
          <p:cNvPr id="7" name="Picture 6">
            <a:extLst>
              <a:ext uri="{FF2B5EF4-FFF2-40B4-BE49-F238E27FC236}">
                <a16:creationId xmlns:a16="http://schemas.microsoft.com/office/drawing/2014/main" id="{272FEEC2-775F-6C4A-A053-C7BB28AF779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16384" y="5252508"/>
            <a:ext cx="1128155" cy="750928"/>
          </a:xfrm>
          <a:prstGeom prst="rect">
            <a:avLst/>
          </a:prstGeom>
        </p:spPr>
      </p:pic>
      <p:sp>
        <p:nvSpPr>
          <p:cNvPr id="53" name="TextBox 52">
            <a:extLst>
              <a:ext uri="{FF2B5EF4-FFF2-40B4-BE49-F238E27FC236}">
                <a16:creationId xmlns:a16="http://schemas.microsoft.com/office/drawing/2014/main" id="{99D83E92-87FC-034F-9E5F-F471E1C36E3A}"/>
              </a:ext>
            </a:extLst>
          </p:cNvPr>
          <p:cNvSpPr txBox="1"/>
          <p:nvPr/>
        </p:nvSpPr>
        <p:spPr>
          <a:xfrm>
            <a:off x="4724400" y="4151087"/>
            <a:ext cx="1223913" cy="646331"/>
          </a:xfrm>
          <a:prstGeom prst="rect">
            <a:avLst/>
          </a:prstGeom>
          <a:noFill/>
        </p:spPr>
        <p:txBody>
          <a:bodyPr wrap="square" rtlCol="0" anchor="ctr" anchorCtr="0">
            <a:spAutoFit/>
          </a:bodyPr>
          <a:lstStyle/>
          <a:p>
            <a:pPr algn="ctr"/>
            <a:r>
              <a:rPr lang="en-US" sz="1200" dirty="0">
                <a:solidFill>
                  <a:sysClr val="windowText" lastClr="000000"/>
                </a:solidFill>
                <a:latin typeface="Century Gothic" panose="020B0502020202020204" pitchFamily="34" charset="0"/>
                <a:ea typeface="League Spartan" charset="0"/>
                <a:cs typeface="Poppins" pitchFamily="2" charset="77"/>
              </a:rPr>
              <a:t>Japan's first "</a:t>
            </a:r>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school lunch</a:t>
            </a:r>
            <a:r>
              <a:rPr lang="en-US" sz="1200" dirty="0">
                <a:solidFill>
                  <a:sysClr val="windowText" lastClr="000000"/>
                </a:solidFill>
                <a:latin typeface="Century Gothic" panose="020B0502020202020204" pitchFamily="34" charset="0"/>
                <a:ea typeface="League Spartan" charset="0"/>
                <a:cs typeface="Poppins" pitchFamily="2" charset="77"/>
              </a:rPr>
              <a:t>" implemented</a:t>
            </a:r>
          </a:p>
        </p:txBody>
      </p:sp>
      <p:sp>
        <p:nvSpPr>
          <p:cNvPr id="54" name="TextBox 53">
            <a:extLst>
              <a:ext uri="{FF2B5EF4-FFF2-40B4-BE49-F238E27FC236}">
                <a16:creationId xmlns:a16="http://schemas.microsoft.com/office/drawing/2014/main" id="{372610C7-6DC0-AA4D-9198-52980009EACA}"/>
              </a:ext>
            </a:extLst>
          </p:cNvPr>
          <p:cNvSpPr txBox="1"/>
          <p:nvPr/>
        </p:nvSpPr>
        <p:spPr>
          <a:xfrm>
            <a:off x="5029199" y="2396528"/>
            <a:ext cx="1710965" cy="646331"/>
          </a:xfrm>
          <a:prstGeom prst="rect">
            <a:avLst/>
          </a:prstGeom>
          <a:noFill/>
        </p:spPr>
        <p:txBody>
          <a:bodyPr wrap="square" rtlCol="0" anchor="ctr" anchorCtr="0">
            <a:spAutoFit/>
          </a:bodyPr>
          <a:lstStyle/>
          <a:p>
            <a:r>
              <a:rPr lang="en-US" sz="1200" dirty="0">
                <a:solidFill>
                  <a:sysClr val="windowText" lastClr="000000"/>
                </a:solidFill>
                <a:latin typeface="Century Gothic" panose="020B0502020202020204" pitchFamily="34" charset="0"/>
                <a:ea typeface="League Spartan" charset="0"/>
                <a:cs typeface="Poppins" pitchFamily="2" charset="77"/>
              </a:rPr>
              <a:t>7-Eleven invented the </a:t>
            </a:r>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wrapping film </a:t>
            </a:r>
            <a:r>
              <a:rPr lang="en-US" sz="1200" dirty="0">
                <a:solidFill>
                  <a:sysClr val="windowText" lastClr="000000"/>
                </a:solidFill>
                <a:latin typeface="Century Gothic" panose="020B0502020202020204" pitchFamily="34" charset="0"/>
                <a:ea typeface="League Spartan" charset="0"/>
                <a:cs typeface="Poppins" pitchFamily="2" charset="77"/>
              </a:rPr>
              <a:t>that keeps nori crisp</a:t>
            </a:r>
          </a:p>
        </p:txBody>
      </p:sp>
      <p:pic>
        <p:nvPicPr>
          <p:cNvPr id="12" name="Picture 11">
            <a:extLst>
              <a:ext uri="{FF2B5EF4-FFF2-40B4-BE49-F238E27FC236}">
                <a16:creationId xmlns:a16="http://schemas.microsoft.com/office/drawing/2014/main" id="{7D201B44-B5A0-3742-BF7E-FD1E5A14EAE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901208" y="4658731"/>
            <a:ext cx="1113093" cy="834820"/>
          </a:xfrm>
          <a:prstGeom prst="rect">
            <a:avLst/>
          </a:prstGeom>
        </p:spPr>
      </p:pic>
      <p:pic>
        <p:nvPicPr>
          <p:cNvPr id="14" name="Picture 13">
            <a:extLst>
              <a:ext uri="{FF2B5EF4-FFF2-40B4-BE49-F238E27FC236}">
                <a16:creationId xmlns:a16="http://schemas.microsoft.com/office/drawing/2014/main" id="{8C7CE185-7F77-6A48-8C3D-57C51078502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203864" y="996947"/>
            <a:ext cx="550718" cy="901666"/>
          </a:xfrm>
          <a:prstGeom prst="rect">
            <a:avLst/>
          </a:prstGeom>
        </p:spPr>
      </p:pic>
      <p:sp>
        <p:nvSpPr>
          <p:cNvPr id="72" name="TextBox 71">
            <a:extLst>
              <a:ext uri="{FF2B5EF4-FFF2-40B4-BE49-F238E27FC236}">
                <a16:creationId xmlns:a16="http://schemas.microsoft.com/office/drawing/2014/main" id="{1C9B874A-2F7C-FD44-AB79-AF900DA6035E}"/>
              </a:ext>
            </a:extLst>
          </p:cNvPr>
          <p:cNvSpPr txBox="1"/>
          <p:nvPr/>
        </p:nvSpPr>
        <p:spPr>
          <a:xfrm>
            <a:off x="3078480" y="6081941"/>
            <a:ext cx="1630680" cy="253916"/>
          </a:xfrm>
          <a:prstGeom prst="rect">
            <a:avLst/>
          </a:prstGeom>
          <a:noFill/>
        </p:spPr>
        <p:txBody>
          <a:bodyPr wrap="square" rtlCol="0" anchor="ctr" anchorCtr="0">
            <a:spAutoFit/>
          </a:bodyPr>
          <a:lstStyle/>
          <a:p>
            <a:pPr algn="ctr"/>
            <a:r>
              <a:rPr lang="en-US" sz="1050" b="1" i="1" dirty="0">
                <a:solidFill>
                  <a:sysClr val="windowText" lastClr="000000"/>
                </a:solidFill>
                <a:latin typeface="Century Gothic" panose="020B0502020202020204" pitchFamily="34" charset="0"/>
                <a:ea typeface="League Spartan" charset="0"/>
                <a:cs typeface="Poppins" pitchFamily="2" charset="77"/>
              </a:rPr>
              <a:t>Samurai soldiers</a:t>
            </a:r>
          </a:p>
        </p:txBody>
      </p:sp>
      <p:sp>
        <p:nvSpPr>
          <p:cNvPr id="74" name="TextBox 73">
            <a:extLst>
              <a:ext uri="{FF2B5EF4-FFF2-40B4-BE49-F238E27FC236}">
                <a16:creationId xmlns:a16="http://schemas.microsoft.com/office/drawing/2014/main" id="{19A48B62-88E5-DA43-B42C-42BA70A31FD4}"/>
              </a:ext>
            </a:extLst>
          </p:cNvPr>
          <p:cNvSpPr txBox="1"/>
          <p:nvPr/>
        </p:nvSpPr>
        <p:spPr>
          <a:xfrm>
            <a:off x="4952999" y="6098696"/>
            <a:ext cx="1062038" cy="253916"/>
          </a:xfrm>
          <a:prstGeom prst="rect">
            <a:avLst/>
          </a:prstGeom>
          <a:noFill/>
        </p:spPr>
        <p:txBody>
          <a:bodyPr wrap="square" rtlCol="0" anchor="ctr" anchorCtr="0">
            <a:spAutoFit/>
          </a:bodyPr>
          <a:lstStyle/>
          <a:p>
            <a:pPr algn="ctr"/>
            <a:r>
              <a:rPr lang="en-US" sz="1050" b="1" i="1" dirty="0">
                <a:solidFill>
                  <a:sysClr val="windowText" lastClr="000000"/>
                </a:solidFill>
                <a:latin typeface="Century Gothic" panose="020B0502020202020204" pitchFamily="34" charset="0"/>
                <a:ea typeface="League Spartan" charset="0"/>
                <a:cs typeface="Poppins" pitchFamily="2" charset="77"/>
              </a:rPr>
              <a:t>School kids</a:t>
            </a:r>
          </a:p>
        </p:txBody>
      </p:sp>
      <p:sp>
        <p:nvSpPr>
          <p:cNvPr id="76" name="TextBox 75">
            <a:extLst>
              <a:ext uri="{FF2B5EF4-FFF2-40B4-BE49-F238E27FC236}">
                <a16:creationId xmlns:a16="http://schemas.microsoft.com/office/drawing/2014/main" id="{6BA9CABD-2D0B-4741-BA31-E3E6C5A34C89}"/>
              </a:ext>
            </a:extLst>
          </p:cNvPr>
          <p:cNvSpPr txBox="1"/>
          <p:nvPr/>
        </p:nvSpPr>
        <p:spPr>
          <a:xfrm>
            <a:off x="3519436" y="676116"/>
            <a:ext cx="1136332" cy="415498"/>
          </a:xfrm>
          <a:prstGeom prst="rect">
            <a:avLst/>
          </a:prstGeom>
          <a:noFill/>
        </p:spPr>
        <p:txBody>
          <a:bodyPr wrap="square" rtlCol="0" anchor="ctr" anchorCtr="0">
            <a:spAutoFit/>
          </a:bodyPr>
          <a:lstStyle/>
          <a:p>
            <a:pPr algn="ctr"/>
            <a:r>
              <a:rPr lang="en-US" sz="1050" b="1" i="1" dirty="0">
                <a:solidFill>
                  <a:sysClr val="windowText" lastClr="000000"/>
                </a:solidFill>
                <a:latin typeface="Century Gothic" panose="020B0502020202020204" pitchFamily="34" charset="0"/>
                <a:ea typeface="League Spartan" charset="0"/>
                <a:cs typeface="Poppins" pitchFamily="2" charset="77"/>
              </a:rPr>
              <a:t>Farmers / travelers</a:t>
            </a:r>
          </a:p>
        </p:txBody>
      </p:sp>
      <p:sp>
        <p:nvSpPr>
          <p:cNvPr id="78" name="TextBox 77">
            <a:extLst>
              <a:ext uri="{FF2B5EF4-FFF2-40B4-BE49-F238E27FC236}">
                <a16:creationId xmlns:a16="http://schemas.microsoft.com/office/drawing/2014/main" id="{B3043C5A-1FEE-0C49-99A5-6E431DD2D55F}"/>
              </a:ext>
            </a:extLst>
          </p:cNvPr>
          <p:cNvSpPr txBox="1"/>
          <p:nvPr/>
        </p:nvSpPr>
        <p:spPr>
          <a:xfrm>
            <a:off x="2014538" y="676116"/>
            <a:ext cx="1136332" cy="253916"/>
          </a:xfrm>
          <a:prstGeom prst="rect">
            <a:avLst/>
          </a:prstGeom>
          <a:noFill/>
        </p:spPr>
        <p:txBody>
          <a:bodyPr wrap="square" rtlCol="0" anchor="ctr" anchorCtr="0">
            <a:spAutoFit/>
          </a:bodyPr>
          <a:lstStyle/>
          <a:p>
            <a:pPr algn="ctr"/>
            <a:r>
              <a:rPr lang="en-US" sz="1050" b="1" i="1" dirty="0">
                <a:solidFill>
                  <a:sysClr val="windowText" lastClr="000000"/>
                </a:solidFill>
                <a:latin typeface="Century Gothic" panose="020B0502020202020204" pitchFamily="34" charset="0"/>
                <a:ea typeface="League Spartan" charset="0"/>
                <a:cs typeface="Poppins" pitchFamily="2" charset="77"/>
              </a:rPr>
              <a:t>Nobles</a:t>
            </a:r>
          </a:p>
        </p:txBody>
      </p:sp>
      <p:sp>
        <p:nvSpPr>
          <p:cNvPr id="80" name="TextBox 79">
            <a:extLst>
              <a:ext uri="{FF2B5EF4-FFF2-40B4-BE49-F238E27FC236}">
                <a16:creationId xmlns:a16="http://schemas.microsoft.com/office/drawing/2014/main" id="{3D6B38B3-C7A9-0B42-8D66-00ECE3EDB03A}"/>
              </a:ext>
            </a:extLst>
          </p:cNvPr>
          <p:cNvSpPr txBox="1"/>
          <p:nvPr/>
        </p:nvSpPr>
        <p:spPr>
          <a:xfrm>
            <a:off x="5815011" y="676116"/>
            <a:ext cx="1243013" cy="415498"/>
          </a:xfrm>
          <a:prstGeom prst="rect">
            <a:avLst/>
          </a:prstGeom>
          <a:noFill/>
        </p:spPr>
        <p:txBody>
          <a:bodyPr wrap="square" rtlCol="0" anchor="ctr" anchorCtr="0">
            <a:spAutoFit/>
          </a:bodyPr>
          <a:lstStyle/>
          <a:p>
            <a:pPr algn="ctr"/>
            <a:r>
              <a:rPr lang="en-US" sz="1050" b="1" i="1" dirty="0">
                <a:solidFill>
                  <a:sysClr val="windowText" lastClr="000000"/>
                </a:solidFill>
                <a:latin typeface="Century Gothic" panose="020B0502020202020204" pitchFamily="34" charset="0"/>
                <a:ea typeface="League Spartan" charset="0"/>
                <a:cs typeface="Poppins" pitchFamily="2" charset="77"/>
              </a:rPr>
              <a:t>Office workers </a:t>
            </a:r>
          </a:p>
          <a:p>
            <a:pPr algn="ctr"/>
            <a:r>
              <a:rPr lang="en-US" sz="1050" b="1" i="1" dirty="0">
                <a:solidFill>
                  <a:sysClr val="windowText" lastClr="000000"/>
                </a:solidFill>
                <a:latin typeface="Century Gothic" panose="020B0502020202020204" pitchFamily="34" charset="0"/>
                <a:ea typeface="League Spartan" charset="0"/>
                <a:cs typeface="Poppins" pitchFamily="2" charset="77"/>
              </a:rPr>
              <a:t>/ students</a:t>
            </a:r>
          </a:p>
        </p:txBody>
      </p:sp>
      <p:sp>
        <p:nvSpPr>
          <p:cNvPr id="81" name="TextBox 80">
            <a:extLst>
              <a:ext uri="{FF2B5EF4-FFF2-40B4-BE49-F238E27FC236}">
                <a16:creationId xmlns:a16="http://schemas.microsoft.com/office/drawing/2014/main" id="{5BC6DF29-8B4A-914A-8374-5C0CC45E214B}"/>
              </a:ext>
            </a:extLst>
          </p:cNvPr>
          <p:cNvSpPr txBox="1"/>
          <p:nvPr/>
        </p:nvSpPr>
        <p:spPr>
          <a:xfrm>
            <a:off x="6477000" y="4151087"/>
            <a:ext cx="1347247" cy="276999"/>
          </a:xfrm>
          <a:prstGeom prst="rect">
            <a:avLst/>
          </a:prstGeom>
          <a:noFill/>
        </p:spPr>
        <p:txBody>
          <a:bodyPr wrap="square" rtlCol="0" anchor="ctr" anchorCtr="0">
            <a:spAutoFit/>
          </a:bodyPr>
          <a:lstStyle/>
          <a:p>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Tsuna Mayo</a:t>
            </a:r>
          </a:p>
        </p:txBody>
      </p:sp>
      <p:sp>
        <p:nvSpPr>
          <p:cNvPr id="82" name="TextBox 81">
            <a:extLst>
              <a:ext uri="{FF2B5EF4-FFF2-40B4-BE49-F238E27FC236}">
                <a16:creationId xmlns:a16="http://schemas.microsoft.com/office/drawing/2014/main" id="{42481244-BA5A-3146-A4BD-CB9FE3FBA91B}"/>
              </a:ext>
            </a:extLst>
          </p:cNvPr>
          <p:cNvSpPr txBox="1"/>
          <p:nvPr/>
        </p:nvSpPr>
        <p:spPr>
          <a:xfrm>
            <a:off x="7051963" y="2765860"/>
            <a:ext cx="1111649" cy="276999"/>
          </a:xfrm>
          <a:prstGeom prst="rect">
            <a:avLst/>
          </a:prstGeom>
          <a:noFill/>
        </p:spPr>
        <p:txBody>
          <a:bodyPr wrap="square" rtlCol="0" anchor="ctr" anchorCtr="0">
            <a:spAutoFit/>
          </a:bodyPr>
          <a:lstStyle/>
          <a:p>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Onigirazu</a:t>
            </a:r>
          </a:p>
        </p:txBody>
      </p:sp>
      <p:sp>
        <p:nvSpPr>
          <p:cNvPr id="83" name="TextBox 82">
            <a:extLst>
              <a:ext uri="{FF2B5EF4-FFF2-40B4-BE49-F238E27FC236}">
                <a16:creationId xmlns:a16="http://schemas.microsoft.com/office/drawing/2014/main" id="{42759FE4-03FD-7543-A845-8725B7A91195}"/>
              </a:ext>
            </a:extLst>
          </p:cNvPr>
          <p:cNvSpPr txBox="1"/>
          <p:nvPr/>
        </p:nvSpPr>
        <p:spPr>
          <a:xfrm>
            <a:off x="7968344" y="4151087"/>
            <a:ext cx="912420" cy="461665"/>
          </a:xfrm>
          <a:prstGeom prst="rect">
            <a:avLst/>
          </a:prstGeom>
          <a:noFill/>
        </p:spPr>
        <p:txBody>
          <a:bodyPr wrap="square" rtlCol="0" anchor="ctr" anchorCtr="0">
            <a:spAutoFit/>
          </a:bodyPr>
          <a:lstStyle/>
          <a:p>
            <a:r>
              <a:rPr lang="en-US" sz="1200" b="1" dirty="0">
                <a:solidFill>
                  <a:sysClr val="windowText" lastClr="000000"/>
                </a:solidFill>
                <a:highlight>
                  <a:srgbClr val="FBC3BB"/>
                </a:highlight>
                <a:latin typeface="Century Gothic" panose="020B0502020202020204" pitchFamily="34" charset="0"/>
                <a:ea typeface="League Spartan" charset="0"/>
                <a:cs typeface="Poppins" pitchFamily="2" charset="77"/>
              </a:rPr>
              <a:t>Gochiso Onigiri</a:t>
            </a:r>
          </a:p>
        </p:txBody>
      </p:sp>
      <p:pic>
        <p:nvPicPr>
          <p:cNvPr id="18" name="Picture 17">
            <a:extLst>
              <a:ext uri="{FF2B5EF4-FFF2-40B4-BE49-F238E27FC236}">
                <a16:creationId xmlns:a16="http://schemas.microsoft.com/office/drawing/2014/main" id="{B2B17343-9CCA-3F46-A87F-1E9F85CE5C7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80218" y="4740560"/>
            <a:ext cx="955964" cy="1274619"/>
          </a:xfrm>
          <a:prstGeom prst="rect">
            <a:avLst/>
          </a:prstGeom>
        </p:spPr>
      </p:pic>
      <p:pic>
        <p:nvPicPr>
          <p:cNvPr id="33" name="Picture 32">
            <a:extLst>
              <a:ext uri="{FF2B5EF4-FFF2-40B4-BE49-F238E27FC236}">
                <a16:creationId xmlns:a16="http://schemas.microsoft.com/office/drawing/2014/main" id="{DF49BFE5-A822-D44B-B65D-773FCDE27FD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042728" y="1489739"/>
            <a:ext cx="1605306" cy="1068532"/>
          </a:xfrm>
          <a:prstGeom prst="rect">
            <a:avLst/>
          </a:prstGeom>
        </p:spPr>
      </p:pic>
      <p:pic>
        <p:nvPicPr>
          <p:cNvPr id="35" name="Picture 34">
            <a:extLst>
              <a:ext uri="{FF2B5EF4-FFF2-40B4-BE49-F238E27FC236}">
                <a16:creationId xmlns:a16="http://schemas.microsoft.com/office/drawing/2014/main" id="{7A358BED-DA19-B845-A462-47A569886D3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206836" y="4752107"/>
            <a:ext cx="1588654" cy="1057448"/>
          </a:xfrm>
          <a:prstGeom prst="rect">
            <a:avLst/>
          </a:prstGeom>
        </p:spPr>
      </p:pic>
      <p:sp>
        <p:nvSpPr>
          <p:cNvPr id="84" name="TextBox 83">
            <a:extLst>
              <a:ext uri="{FF2B5EF4-FFF2-40B4-BE49-F238E27FC236}">
                <a16:creationId xmlns:a16="http://schemas.microsoft.com/office/drawing/2014/main" id="{8A66C5C9-7AF3-4346-932C-FE1162FB4BE2}"/>
              </a:ext>
            </a:extLst>
          </p:cNvPr>
          <p:cNvSpPr txBox="1"/>
          <p:nvPr/>
        </p:nvSpPr>
        <p:spPr>
          <a:xfrm>
            <a:off x="4946071" y="3006437"/>
            <a:ext cx="1898073" cy="253916"/>
          </a:xfrm>
          <a:prstGeom prst="rect">
            <a:avLst/>
          </a:prstGeom>
          <a:noFill/>
        </p:spPr>
        <p:txBody>
          <a:bodyPr wrap="square" rtlCol="0" anchor="ctr" anchorCtr="0">
            <a:spAutoFit/>
          </a:bodyPr>
          <a:lstStyle/>
          <a:p>
            <a:pPr algn="ctr"/>
            <a:r>
              <a:rPr lang="en-US" sz="1050" b="1" dirty="0">
                <a:solidFill>
                  <a:sysClr val="windowText" lastClr="000000"/>
                </a:solidFill>
                <a:highlight>
                  <a:srgbClr val="E7E7E8"/>
                </a:highlight>
                <a:latin typeface="Century Gothic" panose="020B0502020202020204" pitchFamily="34" charset="0"/>
                <a:ea typeface="League Spartan" charset="0"/>
                <a:cs typeface="Poppins" pitchFamily="2" charset="77"/>
              </a:rPr>
              <a:t>コンビニおにぎりの始まり</a:t>
            </a:r>
          </a:p>
        </p:txBody>
      </p:sp>
      <p:sp>
        <p:nvSpPr>
          <p:cNvPr id="85" name="TextBox 84">
            <a:extLst>
              <a:ext uri="{FF2B5EF4-FFF2-40B4-BE49-F238E27FC236}">
                <a16:creationId xmlns:a16="http://schemas.microsoft.com/office/drawing/2014/main" id="{89144DE7-29FC-A54A-85F9-F4E751D24817}"/>
              </a:ext>
            </a:extLst>
          </p:cNvPr>
          <p:cNvSpPr txBox="1"/>
          <p:nvPr/>
        </p:nvSpPr>
        <p:spPr>
          <a:xfrm>
            <a:off x="4724400" y="3926778"/>
            <a:ext cx="1427018" cy="253916"/>
          </a:xfrm>
          <a:prstGeom prst="rect">
            <a:avLst/>
          </a:prstGeom>
          <a:noFill/>
        </p:spPr>
        <p:txBody>
          <a:bodyPr wrap="square" rtlCol="0" anchor="ctr" anchorCtr="0">
            <a:spAutoFit/>
          </a:bodyPr>
          <a:lstStyle/>
          <a:p>
            <a:r>
              <a:rPr lang="en-US" sz="1050" b="1" dirty="0">
                <a:solidFill>
                  <a:sysClr val="windowText" lastClr="000000"/>
                </a:solidFill>
                <a:highlight>
                  <a:srgbClr val="E7E7E8"/>
                </a:highlight>
                <a:latin typeface="Century Gothic" panose="020B0502020202020204" pitchFamily="34" charset="0"/>
                <a:ea typeface="League Spartan" charset="0"/>
                <a:cs typeface="Poppins" pitchFamily="2" charset="77"/>
              </a:rPr>
              <a:t>学校給食の始まり</a:t>
            </a:r>
          </a:p>
        </p:txBody>
      </p:sp>
      <p:sp>
        <p:nvSpPr>
          <p:cNvPr id="86" name="TextBox 85">
            <a:extLst>
              <a:ext uri="{FF2B5EF4-FFF2-40B4-BE49-F238E27FC236}">
                <a16:creationId xmlns:a16="http://schemas.microsoft.com/office/drawing/2014/main" id="{D94FB1D7-3E07-244D-A415-C55C0FFB69E5}"/>
              </a:ext>
            </a:extLst>
          </p:cNvPr>
          <p:cNvSpPr txBox="1"/>
          <p:nvPr/>
        </p:nvSpPr>
        <p:spPr>
          <a:xfrm>
            <a:off x="2400300" y="3926778"/>
            <a:ext cx="1427018" cy="253916"/>
          </a:xfrm>
          <a:prstGeom prst="rect">
            <a:avLst/>
          </a:prstGeom>
          <a:noFill/>
        </p:spPr>
        <p:txBody>
          <a:bodyPr wrap="square" rtlCol="0" anchor="ctr" anchorCtr="0">
            <a:spAutoFit/>
          </a:bodyPr>
          <a:lstStyle/>
          <a:p>
            <a:r>
              <a:rPr lang="en-US" sz="1050" b="1" dirty="0">
                <a:solidFill>
                  <a:sysClr val="windowText" lastClr="000000"/>
                </a:solidFill>
                <a:highlight>
                  <a:srgbClr val="E7E7E8"/>
                </a:highlight>
                <a:latin typeface="Century Gothic" panose="020B0502020202020204" pitchFamily="34" charset="0"/>
                <a:ea typeface="League Spartan" charset="0"/>
                <a:cs typeface="Poppins" pitchFamily="2" charset="77"/>
              </a:rPr>
              <a:t>梅干しの始まり</a:t>
            </a:r>
          </a:p>
        </p:txBody>
      </p:sp>
      <p:sp>
        <p:nvSpPr>
          <p:cNvPr id="87" name="TextBox 86">
            <a:extLst>
              <a:ext uri="{FF2B5EF4-FFF2-40B4-BE49-F238E27FC236}">
                <a16:creationId xmlns:a16="http://schemas.microsoft.com/office/drawing/2014/main" id="{4483305D-C52C-C047-8674-D22FB2DB03BF}"/>
              </a:ext>
            </a:extLst>
          </p:cNvPr>
          <p:cNvSpPr txBox="1"/>
          <p:nvPr/>
        </p:nvSpPr>
        <p:spPr>
          <a:xfrm>
            <a:off x="3186830" y="3006437"/>
            <a:ext cx="1427018" cy="253916"/>
          </a:xfrm>
          <a:prstGeom prst="rect">
            <a:avLst/>
          </a:prstGeom>
          <a:noFill/>
        </p:spPr>
        <p:txBody>
          <a:bodyPr wrap="square" rtlCol="0" anchor="ctr" anchorCtr="0">
            <a:spAutoFit/>
          </a:bodyPr>
          <a:lstStyle/>
          <a:p>
            <a:r>
              <a:rPr lang="en-US" sz="1050" b="1" dirty="0">
                <a:solidFill>
                  <a:sysClr val="windowText" lastClr="000000"/>
                </a:solidFill>
                <a:highlight>
                  <a:srgbClr val="E7E7E8"/>
                </a:highlight>
                <a:latin typeface="Century Gothic" panose="020B0502020202020204" pitchFamily="34" charset="0"/>
                <a:ea typeface="League Spartan" charset="0"/>
                <a:cs typeface="Poppins" pitchFamily="2" charset="77"/>
              </a:rPr>
              <a:t>海苔の始まり</a:t>
            </a:r>
          </a:p>
        </p:txBody>
      </p:sp>
      <p:sp>
        <p:nvSpPr>
          <p:cNvPr id="88" name="TextBox 87">
            <a:extLst>
              <a:ext uri="{FF2B5EF4-FFF2-40B4-BE49-F238E27FC236}">
                <a16:creationId xmlns:a16="http://schemas.microsoft.com/office/drawing/2014/main" id="{6101054D-B883-D843-8BA3-4FD5CC09057E}"/>
              </a:ext>
            </a:extLst>
          </p:cNvPr>
          <p:cNvSpPr txBox="1"/>
          <p:nvPr/>
        </p:nvSpPr>
        <p:spPr>
          <a:xfrm>
            <a:off x="748150" y="3926778"/>
            <a:ext cx="1427018" cy="253916"/>
          </a:xfrm>
          <a:prstGeom prst="rect">
            <a:avLst/>
          </a:prstGeom>
          <a:noFill/>
        </p:spPr>
        <p:txBody>
          <a:bodyPr wrap="square" rtlCol="0" anchor="ctr" anchorCtr="0">
            <a:spAutoFit/>
          </a:bodyPr>
          <a:lstStyle/>
          <a:p>
            <a:r>
              <a:rPr lang="en-US" sz="1050" b="1" dirty="0">
                <a:solidFill>
                  <a:sysClr val="windowText" lastClr="000000"/>
                </a:solidFill>
                <a:highlight>
                  <a:srgbClr val="E7E7E8"/>
                </a:highlight>
                <a:latin typeface="Century Gothic" panose="020B0502020202020204" pitchFamily="34" charset="0"/>
                <a:ea typeface="League Spartan" charset="0"/>
                <a:cs typeface="Poppins" pitchFamily="2" charset="77"/>
              </a:rPr>
              <a:t>最古のおにぎり</a:t>
            </a:r>
          </a:p>
        </p:txBody>
      </p:sp>
      <p:sp>
        <p:nvSpPr>
          <p:cNvPr id="89" name="TextBox 88">
            <a:extLst>
              <a:ext uri="{FF2B5EF4-FFF2-40B4-BE49-F238E27FC236}">
                <a16:creationId xmlns:a16="http://schemas.microsoft.com/office/drawing/2014/main" id="{2EE1CF87-7505-CB49-96A7-12AA79B9397F}"/>
              </a:ext>
            </a:extLst>
          </p:cNvPr>
          <p:cNvSpPr txBox="1"/>
          <p:nvPr/>
        </p:nvSpPr>
        <p:spPr>
          <a:xfrm>
            <a:off x="533400" y="3006437"/>
            <a:ext cx="1427018" cy="253916"/>
          </a:xfrm>
          <a:prstGeom prst="rect">
            <a:avLst/>
          </a:prstGeom>
          <a:noFill/>
        </p:spPr>
        <p:txBody>
          <a:bodyPr wrap="square" rtlCol="0" anchor="ctr" anchorCtr="0">
            <a:spAutoFit/>
          </a:bodyPr>
          <a:lstStyle/>
          <a:p>
            <a:pPr algn="ctr"/>
            <a:r>
              <a:rPr lang="en-US" sz="1050" b="1" dirty="0">
                <a:solidFill>
                  <a:sysClr val="windowText" lastClr="000000"/>
                </a:solidFill>
                <a:highlight>
                  <a:srgbClr val="E7E7E8"/>
                </a:highlight>
                <a:latin typeface="Century Gothic" panose="020B0502020202020204" pitchFamily="34" charset="0"/>
                <a:ea typeface="League Spartan" charset="0"/>
                <a:cs typeface="Poppins" pitchFamily="2" charset="77"/>
              </a:rPr>
              <a:t>稲作の始まり</a:t>
            </a:r>
          </a:p>
        </p:txBody>
      </p:sp>
    </p:spTree>
    <p:extLst>
      <p:ext uri="{BB962C8B-B14F-4D97-AF65-F5344CB8AC3E}">
        <p14:creationId xmlns:p14="http://schemas.microsoft.com/office/powerpoint/2010/main" val="542142117"/>
      </p:ext>
    </p:extLst>
  </p:cSld>
  <p:clrMapOvr>
    <a:masterClrMapping/>
  </p:clrMapOvr>
</p:sld>
</file>

<file path=ppt/theme/theme1.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20711</TotalTime>
  <Words>2500</Words>
  <Application>Microsoft Macintosh PowerPoint</Application>
  <PresentationFormat>On-screen Show (4:3)</PresentationFormat>
  <Paragraphs>297</Paragraphs>
  <Slides>27</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Hiragino Kaku Gothic Std W8</vt:lpstr>
      <vt:lpstr>Hiragino Maru Gothic Pro W4</vt:lpstr>
      <vt:lpstr>American Typewriter</vt:lpstr>
      <vt:lpstr>Arial</vt:lpstr>
      <vt:lpstr>Calibri</vt:lpstr>
      <vt:lpstr>Century Gothic</vt:lpstr>
      <vt:lpstr>Chalkduster</vt:lpstr>
      <vt:lpstr>Futura Medium</vt:lpstr>
      <vt:lpstr>Lato Light</vt:lpstr>
      <vt:lpstr>Roboto</vt:lpstr>
      <vt:lpstr>Wingdings</vt:lpstr>
      <vt:lpstr>2_Office テーマ</vt:lpstr>
      <vt:lpstr>PowerPoint Presentation</vt:lpstr>
      <vt:lpstr>Mission of TABLE FOR TWO</vt:lpstr>
      <vt:lpstr>TABLE FOR TWO USA’s Programs and Campaigns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Uejima-Carr Mayumi</dc:creator>
  <cp:lastModifiedBy>Mayumi Uejima-Carr</cp:lastModifiedBy>
  <cp:revision>444</cp:revision>
  <dcterms:created xsi:type="dcterms:W3CDTF">2015-10-05T05:13:36Z</dcterms:created>
  <dcterms:modified xsi:type="dcterms:W3CDTF">2023-09-16T19:07:41Z</dcterms:modified>
</cp:coreProperties>
</file>